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notesMasterIdLst>
    <p:notesMasterId r:id="rId48"/>
  </p:notesMasterIdLst>
  <p:handoutMasterIdLst>
    <p:handoutMasterId r:id="rId49"/>
  </p:handoutMasterIdLst>
  <p:sldIdLst>
    <p:sldId id="503" r:id="rId2"/>
    <p:sldId id="276" r:id="rId3"/>
    <p:sldId id="353" r:id="rId4"/>
    <p:sldId id="497" r:id="rId5"/>
    <p:sldId id="696" r:id="rId6"/>
    <p:sldId id="699" r:id="rId7"/>
    <p:sldId id="610" r:id="rId8"/>
    <p:sldId id="611" r:id="rId9"/>
    <p:sldId id="697" r:id="rId10"/>
    <p:sldId id="738" r:id="rId11"/>
    <p:sldId id="616" r:id="rId12"/>
    <p:sldId id="620" r:id="rId13"/>
    <p:sldId id="664" r:id="rId14"/>
    <p:sldId id="682" r:id="rId15"/>
    <p:sldId id="700" r:id="rId16"/>
    <p:sldId id="701" r:id="rId17"/>
    <p:sldId id="733" r:id="rId18"/>
    <p:sldId id="735" r:id="rId19"/>
    <p:sldId id="736" r:id="rId20"/>
    <p:sldId id="739" r:id="rId21"/>
    <p:sldId id="737" r:id="rId22"/>
    <p:sldId id="698" r:id="rId23"/>
    <p:sldId id="703" r:id="rId24"/>
    <p:sldId id="706" r:id="rId25"/>
    <p:sldId id="705" r:id="rId26"/>
    <p:sldId id="704" r:id="rId27"/>
    <p:sldId id="589" r:id="rId28"/>
    <p:sldId id="719" r:id="rId29"/>
    <p:sldId id="731" r:id="rId30"/>
    <p:sldId id="732" r:id="rId31"/>
    <p:sldId id="649" r:id="rId32"/>
    <p:sldId id="707" r:id="rId33"/>
    <p:sldId id="708" r:id="rId34"/>
    <p:sldId id="709" r:id="rId35"/>
    <p:sldId id="710" r:id="rId36"/>
    <p:sldId id="711" r:id="rId37"/>
    <p:sldId id="713" r:id="rId38"/>
    <p:sldId id="712" r:id="rId39"/>
    <p:sldId id="714" r:id="rId40"/>
    <p:sldId id="715" r:id="rId41"/>
    <p:sldId id="720" r:id="rId42"/>
    <p:sldId id="721" r:id="rId43"/>
    <p:sldId id="722" r:id="rId44"/>
    <p:sldId id="633" r:id="rId45"/>
    <p:sldId id="504" r:id="rId46"/>
    <p:sldId id="505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Въведение" id="{A0C7653D-1924-4F56-9E27-AA2B21F1DA92}">
          <p14:sldIdLst>
            <p14:sldId id="503"/>
            <p14:sldId id="276"/>
          </p14:sldIdLst>
        </p14:section>
        <p14:section name="ORM" id="{66DCFE1F-60FD-44F2-BE82-706DDBC14898}">
          <p14:sldIdLst>
            <p14:sldId id="353"/>
            <p14:sldId id="497"/>
            <p14:sldId id="696"/>
            <p14:sldId id="699"/>
          </p14:sldIdLst>
        </p14:section>
        <p14:section name="Code First и Database First" id="{EB44CA50-B176-0C4C-B0D0-5459023C7783}">
          <p14:sldIdLst>
            <p14:sldId id="610"/>
            <p14:sldId id="611"/>
            <p14:sldId id="697"/>
            <p14:sldId id="738"/>
          </p14:sldIdLst>
        </p14:section>
        <p14:section name="Въведение в Entity Framework Core" id="{2B3E1915-4BA2-9447-BC07-AE658EE7EC35}">
          <p14:sldIdLst>
            <p14:sldId id="616"/>
            <p14:sldId id="620"/>
          </p14:sldIdLst>
        </p14:section>
        <p14:section name="Database First с Entity Framework Core" id="{9AE1CB8F-6B60-F44E-ABAB-A3E11E2F13B8}">
          <p14:sldIdLst>
            <p14:sldId id="664"/>
            <p14:sldId id="682"/>
            <p14:sldId id="700"/>
            <p14:sldId id="701"/>
          </p14:sldIdLst>
        </p14:section>
        <p14:section name="EF Core Power Tools" id="{82A84853-D265-8646-925E-6EE0E2716BC4}">
          <p14:sldIdLst>
            <p14:sldId id="733"/>
            <p14:sldId id="735"/>
            <p14:sldId id="736"/>
            <p14:sldId id="739"/>
            <p14:sldId id="737"/>
          </p14:sldIdLst>
        </p14:section>
        <p14:section name="Четене на данни с Entity Framework Core" id="{31D7A09E-3F23-D541-9405-562A281808D2}">
          <p14:sldIdLst>
            <p14:sldId id="698"/>
            <p14:sldId id="703"/>
            <p14:sldId id="706"/>
            <p14:sldId id="705"/>
            <p14:sldId id="704"/>
          </p14:sldIdLst>
        </p14:section>
        <p14:section name="Конфигурация на връзка към база данни" id="{FAFEC62E-8A3E-B74C-B607-F2A5F82A6EDC}">
          <p14:sldIdLst>
            <p14:sldId id="589"/>
            <p14:sldId id="719"/>
            <p14:sldId id="731"/>
            <p14:sldId id="732"/>
          </p14:sldIdLst>
        </p14:section>
        <p14:section name="Примерно приложение" id="{A764BDC4-FBCF-8642-9DA0-2A050F6690EB}">
          <p14:sldIdLst>
            <p14:sldId id="649"/>
            <p14:sldId id="707"/>
            <p14:sldId id="708"/>
            <p14:sldId id="709"/>
            <p14:sldId id="710"/>
            <p14:sldId id="711"/>
            <p14:sldId id="713"/>
            <p14:sldId id="712"/>
            <p14:sldId id="714"/>
            <p14:sldId id="715"/>
            <p14:sldId id="720"/>
            <p14:sldId id="721"/>
            <p14:sldId id="722"/>
          </p14:sldIdLst>
        </p14:section>
        <p14:section name="Заключение" id="{E19D07F1-86E2-47E9-B2AB-7ADC4F89DC12}">
          <p14:sldIdLst>
            <p14:sldId id="633"/>
            <p14:sldId id="504"/>
            <p14:sldId id="50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F1DD3F3C-2658-07F1-1CB6-B9C733309A1C}" name="PC" initials="P" userId="PC" providerId="None"/>
  <p188:author id="{B24AAD53-8AA6-8321-73F3-FE25FD6B3B5A}" name="Mirela Damyanova" initials="MD" userId="Mirela Damyanova" providerId="None"/>
  <p188:author id="{61328A60-1351-1658-BC09-0F9214BEF0FD}" name="Александрина Ю. Механджийска" initials="АМ" userId="S::am43953203@edu.mon.bg::60a33b73-667f-441e-9a53-8ce9df28dca4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C" initials="P" lastIdx="2" clrIdx="0">
    <p:extLst>
      <p:ext uri="{19B8F6BF-5375-455C-9EA6-DF929625EA0E}">
        <p15:presenceInfo xmlns:p15="http://schemas.microsoft.com/office/powerpoint/2012/main" userId="PC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4465"/>
    <a:srgbClr val="ADB4C3"/>
    <a:srgbClr val="EA91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122" autoAdjust="0"/>
    <p:restoredTop sz="95038" autoAdjust="0"/>
  </p:normalViewPr>
  <p:slideViewPr>
    <p:cSldViewPr showGuides="1">
      <p:cViewPr varScale="1">
        <p:scale>
          <a:sx n="86" d="100"/>
          <a:sy n="86" d="100"/>
        </p:scale>
        <p:origin x="96" y="163"/>
      </p:cViewPr>
      <p:guideLst>
        <p:guide orient="horz" pos="2184"/>
        <p:guide pos="3840"/>
      </p:guideLst>
    </p:cSldViewPr>
  </p:slideViewPr>
  <p:outlineViewPr>
    <p:cViewPr>
      <p:scale>
        <a:sx n="33" d="100"/>
        <a:sy n="33" d="100"/>
      </p:scale>
      <p:origin x="0" y="-9989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6566"/>
    </p:cViewPr>
  </p:sorterViewPr>
  <p:notesViewPr>
    <p:cSldViewPr>
      <p:cViewPr varScale="1">
        <p:scale>
          <a:sx n="60" d="100"/>
          <a:sy n="60" d="100"/>
        </p:scale>
        <p:origin x="3187" y="48"/>
      </p:cViewPr>
      <p:guideLst/>
    </p:cSldViewPr>
  </p:notesViewPr>
  <p:gridSpacing cx="45000" cy="45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commentAuthors" Target="commentAuthors.xml"/><Relationship Id="rId55" Type="http://schemas.microsoft.com/office/2018/10/relationships/authors" Target="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F20103-83CC-4A54-8FDE-9D37FC2629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53962-26EF-44E4-9E69-61B1727AB1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87215-0C8F-4762-A664-737A353EC9A4}" type="datetimeFigureOut">
              <a:rPr lang="bg-BG" smtClean="0"/>
              <a:t>23.12.2024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A6967E-448F-4887-8FCB-34482EFBCC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-1" y="8892000"/>
            <a:ext cx="6443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bg-BG" sz="1100" dirty="0"/>
              <a:t>Работна група </a:t>
            </a:r>
            <a:r>
              <a:rPr lang="ru-RU" sz="1100" dirty="0"/>
              <a:t>"Образование по програмиране и ИТ</a:t>
            </a:r>
            <a:r>
              <a:rPr lang="bg-BG" sz="1100" dirty="0"/>
              <a:t>", с подкрепата на </a:t>
            </a:r>
            <a:r>
              <a:rPr lang="en-US" sz="1100" dirty="0">
                <a:hlinkClick r:id="rId2"/>
              </a:rPr>
              <a:t>SoftUni</a:t>
            </a:r>
            <a:endParaRPr lang="en-US" sz="11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554C2-DDBA-40E2-9536-53A07EC502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443999" y="8892000"/>
            <a:ext cx="412413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318AE-53F9-47EA-B5FE-E9473933AF11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150602968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84649-876A-46C9-8472-14CB09C070D8}" type="datetimeFigureOut">
              <a:rPr lang="en-US" smtClean="0"/>
              <a:t>12/23/2024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488999" y="8892000"/>
            <a:ext cx="367414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067CD-8E6B-4360-9AA8-C5DF2A48A6D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2000"/>
            <a:ext cx="648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bg-BG" sz="1100" dirty="0"/>
              <a:t>Работна група </a:t>
            </a:r>
            <a:r>
              <a:rPr lang="bg-BG" dirty="0"/>
              <a:t>"Образование по програмиране и ИТ"</a:t>
            </a:r>
            <a:r>
              <a:rPr lang="bg-BG" sz="1100" dirty="0"/>
              <a:t>, с подкрепата на </a:t>
            </a:r>
            <a:r>
              <a:rPr lang="en-US" sz="1100" dirty="0">
                <a:hlinkClick r:id="rId2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530847692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8" name="Slide Image Placeholder 7">
            <a:extLst>
              <a:ext uri="{FF2B5EF4-FFF2-40B4-BE49-F238E27FC236}">
                <a16:creationId xmlns:a16="http://schemas.microsoft.com/office/drawing/2014/main" id="{78811095-27E9-49AB-972B-D4E20B3963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9" name="Notes Placeholder 8">
            <a:extLst>
              <a:ext uri="{FF2B5EF4-FFF2-40B4-BE49-F238E27FC236}">
                <a16:creationId xmlns:a16="http://schemas.microsoft.com/office/drawing/2014/main" id="{E923224B-0CC3-475A-8628-8A90751AE6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288A3F3-90B1-4930-8D00-5603BDABEF1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4894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95370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D88B0D8-949C-482D-990A-2DAB14AD4AD1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474633-D38D-4432-867B-70F325FA70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31878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77925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D88B0D8-949C-482D-990A-2DAB14AD4AD1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474633-D38D-4432-867B-70F325FA70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54038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76721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53583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94858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D88B0D8-949C-482D-990A-2DAB14AD4AD1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474633-D38D-4432-867B-70F325FA70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27494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51958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30150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>
            <a:extLst>
              <a:ext uri="{FF2B5EF4-FFF2-40B4-BE49-F238E27FC236}">
                <a16:creationId xmlns:a16="http://schemas.microsoft.com/office/drawing/2014/main" id="{A1F0B3C6-2E53-4CA3-86D1-53D46EC352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5" name="Notes Placeholder 14">
            <a:extLst>
              <a:ext uri="{FF2B5EF4-FFF2-40B4-BE49-F238E27FC236}">
                <a16:creationId xmlns:a16="http://schemas.microsoft.com/office/drawing/2014/main" id="{149CC699-A079-49A5-A4D6-73B7F849A7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121F4233-7E9A-40D2-9066-2DB14E2FA5A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18F1DFF-B3E7-4ABF-97EE-0BBF3A961EC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853074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445969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878185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D88B0D8-949C-482D-990A-2DAB14AD4AD1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474633-D38D-4432-867B-70F325FA70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272124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D88B0D8-949C-482D-990A-2DAB14AD4AD1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474633-D38D-4432-867B-70F325FA70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076210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35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bg-BG" sz="1100"/>
              <a:t>Работна група </a:t>
            </a:r>
            <a:r>
              <a:rPr lang="bg-BG"/>
              <a:t>"Образование по програмиране и ИТ"</a:t>
            </a:r>
            <a:r>
              <a:rPr lang="bg-BG" sz="1100"/>
              <a:t>, с подкрепата на </a:t>
            </a:r>
            <a:r>
              <a:rPr lang="en-US" sz="110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70442026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36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bg-BG" sz="1100"/>
              <a:t>Работна група </a:t>
            </a:r>
            <a:r>
              <a:rPr lang="bg-BG"/>
              <a:t>"Образование по програмиране и ИТ"</a:t>
            </a:r>
            <a:r>
              <a:rPr lang="bg-BG" sz="1100"/>
              <a:t>, с подкрепата на </a:t>
            </a:r>
            <a:r>
              <a:rPr lang="en-US" sz="110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02314827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E65F1CA9-65DC-416B-8882-B3A5E415CE67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5" name="Footer Placeholder 7">
            <a:extLst>
              <a:ext uri="{FF2B5EF4-FFF2-40B4-BE49-F238E27FC236}">
                <a16:creationId xmlns:a16="http://schemas.microsoft.com/office/drawing/2014/main" id="{43FAF785-0C8D-730E-8E59-68198DC82CE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2000"/>
            <a:ext cx="648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bg-BG" sz="1100" dirty="0"/>
              <a:t>Работна група </a:t>
            </a:r>
            <a:r>
              <a:rPr lang="bg-BG" dirty="0"/>
              <a:t>"Образование по програмиране и ИТ"</a:t>
            </a:r>
            <a:r>
              <a:rPr lang="bg-BG" sz="1100" dirty="0"/>
              <a:t>, с подкрепата на </a:t>
            </a:r>
            <a:r>
              <a:rPr lang="en-US" sz="1100" dirty="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68934473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049B984-F964-47FF-8179-0A3007CE21C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059BE0-D868-413B-AAA1-1CC88D1F52C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59037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7548A-4D3C-449B-81A5-FA4BE4628490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472CE7-61C1-4B7B-B0C8-5A45F017871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88444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D88B0D8-949C-482D-990A-2DAB14AD4AD1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474633-D38D-4432-867B-70F325FA70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0985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7925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64160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60987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D88B0D8-949C-482D-990A-2DAB14AD4AD1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474633-D38D-4432-867B-70F325FA70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7714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63115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33992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Bottom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 userDrawn="1"/>
        </p:nvSpPr>
        <p:spPr>
          <a:xfrm>
            <a:off x="0" y="6702676"/>
            <a:ext cx="12195176" cy="1553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3" name="Picture Placeholder Title Image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90123" y="3400017"/>
            <a:ext cx="5248260" cy="2188983"/>
          </a:xfrm>
        </p:spPr>
        <p:txBody>
          <a:bodyPr/>
          <a:lstStyle>
            <a:lvl1pPr marL="0" indent="0" algn="ctr" latinLnBrk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0" name="Company Web Site">
            <a:extLst>
              <a:ext uri="{FF2B5EF4-FFF2-40B4-BE49-F238E27FC236}">
                <a16:creationId xmlns:a16="http://schemas.microsoft.com/office/drawing/2014/main" id="{0B99B1EE-62FA-4AA4-920C-D444D6C0B77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90120" y="6086106"/>
            <a:ext cx="5248260" cy="341313"/>
          </a:xfrm>
        </p:spPr>
        <p:txBody>
          <a:bodyPr lIns="36000" rIns="36000" anchor="ctr" anchorCtr="0">
            <a:noAutofit/>
          </a:bodyPr>
          <a:lstStyle>
            <a:lvl1pPr marL="0" indent="0" algn="r">
              <a:buNone/>
              <a:defRPr sz="1800"/>
            </a:lvl1pPr>
          </a:lstStyle>
          <a:p>
            <a:pPr lvl="0"/>
            <a:r>
              <a:rPr lang="en-US" dirty="0"/>
              <a:t>https://softuni.foundation  </a:t>
            </a:r>
          </a:p>
        </p:txBody>
      </p:sp>
      <p:sp>
        <p:nvSpPr>
          <p:cNvPr id="6" name="Company Name">
            <a:extLst>
              <a:ext uri="{FF2B5EF4-FFF2-40B4-BE49-F238E27FC236}">
                <a16:creationId xmlns:a16="http://schemas.microsoft.com/office/drawing/2014/main" id="{2A76510A-0BAE-A827-E77C-BE88E38F52A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90122" y="5698189"/>
            <a:ext cx="5248260" cy="374236"/>
          </a:xfrm>
        </p:spPr>
        <p:txBody>
          <a:bodyPr lIns="36000" rIns="36000" anchor="ctr" anchorCtr="0">
            <a:normAutofit/>
          </a:bodyPr>
          <a:lstStyle>
            <a:lvl1pPr marL="0" indent="0" algn="r">
              <a:buNone/>
              <a:defRPr sz="2000" b="1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SoftUni Foundation</a:t>
            </a:r>
          </a:p>
        </p:txBody>
      </p:sp>
      <p:sp>
        <p:nvSpPr>
          <p:cNvPr id="31" name="Author Position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534045" y="6085863"/>
            <a:ext cx="4751953" cy="34155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800" b="0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URL</a:t>
            </a:r>
          </a:p>
        </p:txBody>
      </p:sp>
      <p:sp>
        <p:nvSpPr>
          <p:cNvPr id="30" name="Author Name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534046" y="5251106"/>
            <a:ext cx="4751954" cy="724904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Authors</a:t>
            </a:r>
          </a:p>
        </p:txBody>
      </p:sp>
      <p:sp>
        <p:nvSpPr>
          <p:cNvPr id="43" name="Presentation Subtitle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54746" y="1402942"/>
            <a:ext cx="11083636" cy="1306057"/>
          </a:xfrm>
        </p:spPr>
        <p:txBody>
          <a:bodyPr anchor="t" anchorCtr="0">
            <a:normAutofit/>
          </a:bodyPr>
          <a:lstStyle>
            <a:lvl1pPr marL="0" indent="0" algn="ctr" latinLnBrk="0">
              <a:buNone/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Presentation Subtitle</a:t>
            </a:r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746" y="321501"/>
            <a:ext cx="11083636" cy="971589"/>
          </a:xfrm>
        </p:spPr>
        <p:txBody>
          <a:bodyPr>
            <a:normAutofit/>
          </a:bodyPr>
          <a:lstStyle>
            <a:lvl1pPr algn="ctr" latinLnBrk="0">
              <a:defRPr sz="5400"/>
            </a:lvl1pPr>
          </a:lstStyle>
          <a:p>
            <a:r>
              <a:rPr lang="en-US" noProof="0" dirty="0"/>
              <a:t>Presentation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4D0DB3-F60A-469B-7831-209CB666CCE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549" y="4325954"/>
            <a:ext cx="2538082" cy="633046"/>
          </a:xfrm>
          <a:prstGeom prst="rect">
            <a:avLst/>
          </a:prstGeom>
        </p:spPr>
      </p:pic>
      <p:pic>
        <p:nvPicPr>
          <p:cNvPr id="5" name="Picture 4" title="CC-BY-NC-SA License">
            <a:hlinkClick r:id="rId3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2D40731C-0303-A69D-63FD-E048A73CA59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02682" y="4321352"/>
            <a:ext cx="1809336" cy="63304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0654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Bottom"/>
          <p:cNvSpPr/>
          <p:nvPr/>
        </p:nvSpPr>
        <p:spPr>
          <a:xfrm>
            <a:off x="2" y="6264000"/>
            <a:ext cx="12192000" cy="594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6750ECE4-94E0-469B-B8E4-562792823B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62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bg2"/>
                </a:solidFill>
              </a:defRPr>
            </a:lvl1pPr>
          </a:lstStyle>
          <a:p>
            <a:fld id="{2BF067CD-8E6B-4360-9AA8-C5DF2A48A6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Oval Logo Holder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Text Placeholder Right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56000" y="1195931"/>
            <a:ext cx="5545597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9" name="Text Placeholder Left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5931"/>
            <a:ext cx="5545598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E03301DA-D0AF-46FD-8740-2F761250203A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5" name="Slide Title">
            <a:extLst>
              <a:ext uri="{FF2B5EF4-FFF2-40B4-BE49-F238E27FC236}">
                <a16:creationId xmlns:a16="http://schemas.microsoft.com/office/drawing/2014/main" id="{EA9A94D1-F9F6-4D7B-85E3-896A987B6A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5" y="100750"/>
            <a:ext cx="10270595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9792D8-D354-4699-B7D6-B8CB7F77594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98753" y="5340443"/>
            <a:ext cx="1334859" cy="98286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6351E19-25DA-EAD2-9FBE-358B6135D72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0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>
            <a:extLst>
              <a:ext uri="{FF2B5EF4-FFF2-40B4-BE49-F238E27FC236}">
                <a16:creationId xmlns:a16="http://schemas.microsoft.com/office/drawing/2014/main" id="{F888EE71-82B3-40F1-A63F-7417422FB4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44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4" name="Text Placeholder Body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69002" y="1353866"/>
            <a:ext cx="7426234" cy="5219931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Picture Placeholder Left"/>
          <p:cNvSpPr>
            <a:spLocks noGrp="1"/>
          </p:cNvSpPr>
          <p:nvPr>
            <p:ph type="pic" idx="1" hasCustomPrompt="1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 latinLnBrk="0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noProof="0"/>
              <a:t>Your Picture Here</a:t>
            </a:r>
          </a:p>
        </p:txBody>
      </p:sp>
      <p:sp>
        <p:nvSpPr>
          <p:cNvPr id="3" name="Rectangle Left Second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Left First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Down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Rectangle Top">
            <a:extLst>
              <a:ext uri="{FF2B5EF4-FFF2-40B4-BE49-F238E27FC236}">
                <a16:creationId xmlns:a16="http://schemas.microsoft.com/office/drawing/2014/main" id="{274B8F05-DFCE-47BD-BAFD-DF93E1A63BDD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3F218E34-55D7-4290-BFE4-80F31F9415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F3DB3E-BDAA-8201-9A01-2F52640A84C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01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Bottom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 userDrawn="1"/>
        </p:nvSpPr>
        <p:spPr>
          <a:xfrm>
            <a:off x="0" y="6371332"/>
            <a:ext cx="12195176" cy="4872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107753B-8639-4399-B782-EE5377184D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6988" y="1461842"/>
            <a:ext cx="10731663" cy="3047158"/>
          </a:xfrm>
        </p:spPr>
        <p:txBody>
          <a:bodyPr>
            <a:normAutofit/>
          </a:bodyPr>
          <a:lstStyle>
            <a:lvl1pPr algn="ctr">
              <a:defRPr sz="13800"/>
            </a:lvl1pPr>
          </a:lstStyle>
          <a:p>
            <a:r>
              <a:rPr lang="bg-BG" dirty="0"/>
              <a:t>Въпроси?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206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615109" y="5585916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3529216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Slide Body Text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6125"/>
            <a:ext cx="11818096" cy="5528766"/>
          </a:xfrm>
        </p:spPr>
        <p:txBody>
          <a:bodyPr/>
          <a:lstStyle>
            <a:lvl1pPr latinLnBrk="0">
              <a:buClr>
                <a:schemeClr val="tx1"/>
              </a:buClr>
              <a:defRPr/>
            </a:lvl1pPr>
            <a:lvl2pPr latinLnBrk="0">
              <a:buClr>
                <a:schemeClr val="tx1"/>
              </a:buClr>
              <a:defRPr/>
            </a:lvl2pPr>
            <a:lvl3pPr latinLnBrk="0">
              <a:buClr>
                <a:schemeClr val="tx1"/>
              </a:buClr>
              <a:defRPr/>
            </a:lvl3pPr>
            <a:lvl4pPr latinLnBrk="0">
              <a:buClr>
                <a:schemeClr val="tx1"/>
              </a:buClr>
              <a:defRPr/>
            </a:lvl4pPr>
            <a:lvl5pPr latinLnBrk="0">
              <a:buClr>
                <a:schemeClr val="tx1"/>
              </a:buClr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9A1D0F-F579-6A3C-C698-4E2E7F1AB26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97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0020EB61-2079-41A3-B356-B1D8D48D78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Rectangle Left"/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Bulb" descr="Bul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5205" y="1792355"/>
            <a:ext cx="1830304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Body Text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66000" y="1121143"/>
            <a:ext cx="10129234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8" name="Slide Title">
            <a:extLst>
              <a:ext uri="{FF2B5EF4-FFF2-40B4-BE49-F238E27FC236}">
                <a16:creationId xmlns:a16="http://schemas.microsoft.com/office/drawing/2014/main" id="{E2DA9691-CDF5-499C-94BB-AAA61DAC1B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6" y="100750"/>
            <a:ext cx="916404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8CA5371-2597-CF8F-1859-22639580743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530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1865BF6B-7F07-4E9C-879F-80E36EEB34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2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Bulb" descr="Bul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20027" y="3314704"/>
            <a:ext cx="1260665" cy="279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Slide Body Text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73561" y="1121143"/>
            <a:ext cx="10321675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6" y="100750"/>
            <a:ext cx="916404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37AF1B9-D67A-246A-86B6-E28F19C5239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65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0B8C963-1813-4B69-AD27-6D02EBBBB5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 userDrawn="1"/>
        </p:nvSpPr>
        <p:spPr>
          <a:xfrm>
            <a:off x="0" y="0"/>
            <a:ext cx="42947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4" name="Picture Bulb" descr="Bulb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56000" y="5098868"/>
            <a:ext cx="779209" cy="1729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Body Text">
            <a:extLst>
              <a:ext uri="{FF2B5EF4-FFF2-40B4-BE49-F238E27FC236}">
                <a16:creationId xmlns:a16="http://schemas.microsoft.com/office/drawing/2014/main" id="{7296EDA7-D37D-4B31-A888-371F080412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5176" y="1121143"/>
            <a:ext cx="11410061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55A88B09-3557-48A3-BF27-42699C2692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177" y="100750"/>
            <a:ext cx="987582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C2C375B-43BF-D1DD-F160-1500A111885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562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">
            <a:extLst>
              <a:ext uri="{FF2B5EF4-FFF2-40B4-BE49-F238E27FC236}">
                <a16:creationId xmlns:a16="http://schemas.microsoft.com/office/drawing/2014/main" id="{509D954E-A844-4072-A556-DE584BEB93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9" name="Rectangle Top">
            <a:extLst>
              <a:ext uri="{FF2B5EF4-FFF2-40B4-BE49-F238E27FC236}">
                <a16:creationId xmlns:a16="http://schemas.microsoft.com/office/drawing/2014/main" id="{A15CE03A-0933-4E5D-9EA1-718D4F802FFC}"/>
              </a:ext>
            </a:extLst>
          </p:cNvPr>
          <p:cNvSpPr/>
          <p:nvPr userDrawn="1"/>
        </p:nvSpPr>
        <p:spPr>
          <a:xfrm>
            <a:off x="0" y="1311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2" name="Slide Body Text">
            <a:extLst>
              <a:ext uri="{FF2B5EF4-FFF2-40B4-BE49-F238E27FC236}">
                <a16:creationId xmlns:a16="http://schemas.microsoft.com/office/drawing/2014/main" id="{B608ED73-CE88-49E4-8BFC-DBD6E9AE6B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6" y="1206668"/>
            <a:ext cx="11804831" cy="5550582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This is a code example</a:t>
            </a:r>
          </a:p>
        </p:txBody>
      </p:sp>
      <p:sp>
        <p:nvSpPr>
          <p:cNvPr id="4" name="Code Box">
            <a:extLst>
              <a:ext uri="{FF2B5EF4-FFF2-40B4-BE49-F238E27FC236}">
                <a16:creationId xmlns:a16="http://schemas.microsoft.com/office/drawing/2014/main" id="{F4E021E9-D6DB-4272-8C9F-CEF4940FDC1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74683" y="2034000"/>
            <a:ext cx="10836275" cy="2237893"/>
          </a:xfr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>
              <a:buNone/>
              <a:defRPr lang="en-US" sz="2800" b="1" smtClean="0">
                <a:latin typeface="Consolas" pitchFamily="49" charset="0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Source code box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</p:txBody>
      </p:sp>
      <p:sp>
        <p:nvSpPr>
          <p:cNvPr id="11" name="Slide Title">
            <a:extLst>
              <a:ext uri="{FF2B5EF4-FFF2-40B4-BE49-F238E27FC236}">
                <a16:creationId xmlns:a16="http://schemas.microsoft.com/office/drawing/2014/main" id="{47D60833-F0A9-4F29-8C06-A963A7C8BE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5" y="100750"/>
            <a:ext cx="10239658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69A4E8-9221-8F79-65B4-BF9AA7F87D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82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831000" y="109147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5241000" y="3338387"/>
            <a:ext cx="6065892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5241000" y="1471047"/>
            <a:ext cx="6065892" cy="175433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2423919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">
            <a:extLst>
              <a:ext uri="{FF2B5EF4-FFF2-40B4-BE49-F238E27FC236}">
                <a16:creationId xmlns:a16="http://schemas.microsoft.com/office/drawing/2014/main" id="{39DDE17E-5472-41F3-AF5F-54DFF10DC6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23" name="Slide Body Text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11781606" cy="5207396"/>
          </a:xfrm>
        </p:spPr>
        <p:txBody>
          <a:bodyPr>
            <a:normAutofit/>
          </a:bodyPr>
          <a:lstStyle>
            <a:lvl1pPr marL="514042" indent="-514042" latinLnBrk="0">
              <a:buFont typeface="+mj-lt"/>
              <a:buAutoNum type="arabicPeriod"/>
              <a:defRPr sz="3600">
                <a:solidFill>
                  <a:schemeClr val="tx1"/>
                </a:solidFill>
              </a:defRPr>
            </a:lvl1pPr>
            <a:lvl2pPr>
              <a:defRPr sz="3400"/>
            </a:lvl2pPr>
          </a:lstStyle>
          <a:p>
            <a:pPr lvl="0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0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0"/>
            <a:r>
              <a:rPr lang="en-US" noProof="0" dirty="0"/>
              <a:t>…</a:t>
            </a:r>
          </a:p>
        </p:txBody>
      </p:sp>
      <p:sp>
        <p:nvSpPr>
          <p:cNvPr id="8" name="Rectangle Top">
            <a:extLst>
              <a:ext uri="{FF2B5EF4-FFF2-40B4-BE49-F238E27FC236}">
                <a16:creationId xmlns:a16="http://schemas.microsoft.com/office/drawing/2014/main" id="{930E0800-9260-4369-8330-8264DD33C5CE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357D7BE1-6358-42CC-94F3-7BCDD91DCB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Table of Contents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D808AB-EC49-1578-0005-D58D2A365AA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72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Body Text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04" y="1138844"/>
            <a:ext cx="11804830" cy="553015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10" name="Slide Title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11804829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78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89" r:id="rId2"/>
    <p:sldLayoutId id="2147483681" r:id="rId3"/>
    <p:sldLayoutId id="2147483679" r:id="rId4"/>
    <p:sldLayoutId id="2147483680" r:id="rId5"/>
    <p:sldLayoutId id="2147483688" r:id="rId6"/>
    <p:sldLayoutId id="2147483684" r:id="rId7"/>
    <p:sldLayoutId id="2147483690" r:id="rId8"/>
    <p:sldLayoutId id="2147483677" r:id="rId9"/>
    <p:sldLayoutId id="2147483683" r:id="rId10"/>
    <p:sldLayoutId id="2147483685" r:id="rId11"/>
    <p:sldLayoutId id="2147483686" r:id="rId12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0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36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803275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25571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1700213" indent="-352425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058988" indent="-26670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G-IT-Edu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marketplace.visualstudio.com/items?itemName=ErikEJ.EFCorePowerTools" TargetMode="Externa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3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G-IT-Edu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5" Type="http://schemas.openxmlformats.org/officeDocument/2006/relationships/hyperlink" Target="http://creativecommons.org/licenses/by-nc-sa/4.0/" TargetMode="External"/><Relationship Id="rId4" Type="http://schemas.openxmlformats.org/officeDocument/2006/relationships/hyperlink" Target="https://github.com/BG-IT-Edu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hor Name">
            <a:extLst>
              <a:ext uri="{FF2B5EF4-FFF2-40B4-BE49-F238E27FC236}">
                <a16:creationId xmlns:a16="http://schemas.microsoft.com/office/drawing/2014/main" id="{FA396BB6-2053-4690-9672-BC528007D37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90120" y="6086106"/>
            <a:ext cx="5248260" cy="341313"/>
          </a:xfrm>
        </p:spPr>
        <p:txBody>
          <a:bodyPr>
            <a:normAutofit lnSpcReduction="10000"/>
          </a:bodyPr>
          <a:lstStyle/>
          <a:p>
            <a:r>
              <a:rPr lang="bg-BG" dirty="0"/>
              <a:t>Софтуерни и хардуерни науки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8DE66249-1FBD-414B-AF0D-550F7312AF7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90122" y="5698189"/>
            <a:ext cx="5248260" cy="374236"/>
          </a:xfrm>
        </p:spPr>
        <p:txBody>
          <a:bodyPr>
            <a:normAutofit lnSpcReduction="10000"/>
          </a:bodyPr>
          <a:lstStyle/>
          <a:p>
            <a:r>
              <a:rPr lang="bg-BG" dirty="0"/>
              <a:t>Курс "Информационни системи"</a:t>
            </a:r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520F80DC-BAF0-05EE-2BC1-37C2321904F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34045" y="6085863"/>
            <a:ext cx="4751953" cy="341556"/>
          </a:xfrm>
        </p:spPr>
        <p:txBody>
          <a:bodyPr>
            <a:normAutofit lnSpcReduction="10000"/>
          </a:bodyPr>
          <a:lstStyle/>
          <a:p>
            <a:r>
              <a:rPr lang="en-US" dirty="0">
                <a:hlinkClick r:id="rId3"/>
              </a:rPr>
              <a:t>https://github.com/BG-IT-Edu</a:t>
            </a:r>
            <a:endParaRPr lang="en-US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E4D839B2-02D1-883A-3CE0-7CF25557FB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34046" y="5251106"/>
            <a:ext cx="4751954" cy="724904"/>
          </a:xfrm>
        </p:spPr>
        <p:txBody>
          <a:bodyPr>
            <a:normAutofit/>
          </a:bodyPr>
          <a:lstStyle/>
          <a:p>
            <a:r>
              <a:rPr lang="bg-BG" dirty="0"/>
              <a:t>Проект "Отворено учебно съдържание по програмиране и ИТ", СофтУни Фондация </a:t>
            </a:r>
          </a:p>
        </p:txBody>
      </p:sp>
      <p:sp>
        <p:nvSpPr>
          <p:cNvPr id="3" name="Presentation Subtitle">
            <a:extLst>
              <a:ext uri="{FF2B5EF4-FFF2-40B4-BE49-F238E27FC236}">
                <a16:creationId xmlns:a16="http://schemas.microsoft.com/office/drawing/2014/main" id="{A004DC04-DA2A-41C0-8578-4B8D2F08EA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4746" y="1402942"/>
            <a:ext cx="11083636" cy="1306057"/>
          </a:xfrm>
        </p:spPr>
        <p:txBody>
          <a:bodyPr>
            <a:normAutofit/>
          </a:bodyPr>
          <a:lstStyle/>
          <a:p>
            <a:r>
              <a:rPr lang="bg-BG" dirty="0"/>
              <a:t>Въведение в обектно-ориентиран модел на релационна база данни</a:t>
            </a:r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37F91798-9AD5-4209-8887-958029548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746" y="321501"/>
            <a:ext cx="11083636" cy="971589"/>
          </a:xfrm>
        </p:spPr>
        <p:txBody>
          <a:bodyPr/>
          <a:lstStyle/>
          <a:p>
            <a:r>
              <a:rPr lang="en-US" dirty="0"/>
              <a:t>ORM </a:t>
            </a:r>
            <a:r>
              <a:rPr lang="bg-BG" dirty="0"/>
              <a:t>технологии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9C89CDB-9A69-7B24-74E6-10BF87DE1C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0368" y="3054314"/>
            <a:ext cx="1901238" cy="85270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A6C893F-B1FD-6B4A-369A-4E179B2193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85656" y="3073279"/>
            <a:ext cx="4472298" cy="246484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66405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/>
          <a:lstStyle/>
          <a:p>
            <a:pPr>
              <a:buClr>
                <a:schemeClr val="tx1"/>
              </a:buClr>
            </a:pPr>
            <a:r>
              <a:rPr lang="en-GB" b="1" dirty="0">
                <a:solidFill>
                  <a:schemeClr val="bg1"/>
                </a:solidFill>
              </a:rPr>
              <a:t>Reverse Engineering </a:t>
            </a:r>
            <a:r>
              <a:rPr lang="en-GB" b="1" dirty="0"/>
              <a:t>(</a:t>
            </a:r>
            <a:r>
              <a:rPr lang="bg-BG" b="1" dirty="0"/>
              <a:t>обратно инженерство)</a:t>
            </a:r>
            <a:r>
              <a:rPr lang="bg-BG" dirty="0"/>
              <a:t> е </a:t>
            </a:r>
            <a:r>
              <a:rPr lang="bg-BG" b="1" dirty="0">
                <a:solidFill>
                  <a:schemeClr val="bg1"/>
                </a:solidFill>
              </a:rPr>
              <a:t>процесът</a:t>
            </a:r>
            <a:r>
              <a:rPr lang="bg-BG" dirty="0"/>
              <a:t> на </a:t>
            </a:r>
            <a:r>
              <a:rPr lang="bg-BG" b="1" dirty="0"/>
              <a:t>създаване</a:t>
            </a:r>
            <a:r>
              <a:rPr lang="bg-BG" dirty="0"/>
              <a:t> на </a:t>
            </a:r>
            <a:r>
              <a:rPr lang="bg-BG" b="1" dirty="0"/>
              <a:t>модели</a:t>
            </a:r>
            <a:r>
              <a:rPr lang="bg-BG" dirty="0"/>
              <a:t> и </a:t>
            </a:r>
            <a:r>
              <a:rPr lang="bg-BG" b="1" dirty="0"/>
              <a:t>код</a:t>
            </a:r>
            <a:r>
              <a:rPr lang="bg-BG" dirty="0"/>
              <a:t> от съществуваща БД</a:t>
            </a:r>
            <a:endParaRPr lang="en-US" dirty="0"/>
          </a:p>
          <a:p>
            <a:pPr lvl="1"/>
            <a:r>
              <a:rPr lang="bg-BG" dirty="0"/>
              <a:t>Генериране на </a:t>
            </a:r>
            <a:r>
              <a:rPr lang="en-GB" b="1" dirty="0">
                <a:latin typeface="Consolas" panose="020B0609020204030204" pitchFamily="49" charset="0"/>
                <a:cs typeface="Consolas" panose="020B0609020204030204" pitchFamily="49" charset="0"/>
              </a:rPr>
              <a:t>DbContext</a:t>
            </a:r>
            <a:r>
              <a:rPr lang="en-GB" dirty="0"/>
              <a:t> </a:t>
            </a:r>
            <a:r>
              <a:rPr lang="bg-BG" dirty="0"/>
              <a:t>и </a:t>
            </a:r>
            <a:r>
              <a:rPr lang="en-GB" b="1" dirty="0">
                <a:latin typeface="Consolas" panose="020B0609020204030204" pitchFamily="49" charset="0"/>
                <a:cs typeface="Consolas" panose="020B0609020204030204" pitchFamily="49" charset="0"/>
              </a:rPr>
              <a:t>Entity</a:t>
            </a:r>
            <a:r>
              <a:rPr lang="en-GB" dirty="0"/>
              <a:t> </a:t>
            </a:r>
            <a:r>
              <a:rPr lang="bg-BG" dirty="0"/>
              <a:t>класове</a:t>
            </a:r>
          </a:p>
          <a:p>
            <a:r>
              <a:rPr lang="en-GB" b="1" dirty="0">
                <a:solidFill>
                  <a:schemeClr val="bg1"/>
                </a:solidFill>
              </a:rPr>
              <a:t>Database First </a:t>
            </a:r>
            <a:r>
              <a:rPr lang="bg-BG" dirty="0"/>
              <a:t>е </a:t>
            </a:r>
            <a:r>
              <a:rPr lang="bg-BG" b="1" dirty="0"/>
              <a:t>подходът</a:t>
            </a:r>
            <a:r>
              <a:rPr lang="bg-BG" dirty="0"/>
              <a:t>, а </a:t>
            </a:r>
            <a:r>
              <a:rPr lang="en-GB" b="1" dirty="0">
                <a:solidFill>
                  <a:schemeClr val="bg1"/>
                </a:solidFill>
              </a:rPr>
              <a:t>Reverse Engineering </a:t>
            </a:r>
            <a:r>
              <a:rPr lang="bg-BG" dirty="0"/>
              <a:t>е </a:t>
            </a:r>
            <a:r>
              <a:rPr lang="bg-BG" b="1" dirty="0"/>
              <a:t>процесът</a:t>
            </a:r>
            <a:r>
              <a:rPr lang="bg-BG" dirty="0"/>
              <a:t> използван в този подход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/>
          <a:lstStyle/>
          <a:p>
            <a:r>
              <a:rPr lang="en-US" dirty="0"/>
              <a:t>Database First</a:t>
            </a:r>
            <a:r>
              <a:rPr lang="bg-BG" dirty="0"/>
              <a:t> и </a:t>
            </a:r>
            <a:r>
              <a:rPr lang="en-US" dirty="0"/>
              <a:t>Reverse Engineering</a:t>
            </a:r>
          </a:p>
        </p:txBody>
      </p:sp>
    </p:spTree>
    <p:extLst>
      <p:ext uri="{BB962C8B-B14F-4D97-AF65-F5344CB8AC3E}">
        <p14:creationId xmlns:p14="http://schemas.microsoft.com/office/powerpoint/2010/main" val="4176812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Subtitle">
            <a:extLst>
              <a:ext uri="{FF2B5EF4-FFF2-40B4-BE49-F238E27FC236}">
                <a16:creationId xmlns:a16="http://schemas.microsoft.com/office/drawing/2014/main" id="{BEB5BB41-09D4-4E9F-8C80-EE8709171CB3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US" dirty="0"/>
              <a:t>ORM</a:t>
            </a:r>
            <a:r>
              <a:rPr lang="bg-BG" dirty="0"/>
              <a:t> за .</a:t>
            </a:r>
            <a:r>
              <a:rPr lang="en-US" dirty="0"/>
              <a:t>NET</a:t>
            </a:r>
            <a:endParaRPr lang="bg-BG" dirty="0"/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028D9EA3-B5E0-4F17-9467-4BE3C280DA68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 sz="4400" dirty="0"/>
              <a:t>Entity Framework Core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A42B95-8DBC-0B86-B3F4-A8B3D23B95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8950" y="819000"/>
            <a:ext cx="3594100" cy="35941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886258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310875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Entity Framework Core </a:t>
            </a:r>
            <a:r>
              <a:rPr lang="en-US" sz="3600" b="1" dirty="0"/>
              <a:t>(EF Core)</a:t>
            </a:r>
            <a:r>
              <a:rPr lang="en-US" sz="3600" dirty="0"/>
              <a:t> </a:t>
            </a:r>
            <a:r>
              <a:rPr lang="bg-BG" sz="3600" dirty="0"/>
              <a:t>е</a:t>
            </a:r>
            <a:r>
              <a:rPr lang="en-US" sz="3600" dirty="0"/>
              <a:t> </a:t>
            </a:r>
            <a:r>
              <a:rPr lang="bg-BG" sz="3600" dirty="0"/>
              <a:t>стандартният </a:t>
            </a:r>
            <a:r>
              <a:rPr lang="en-US" sz="3600" b="1" dirty="0">
                <a:solidFill>
                  <a:schemeClr val="bg1"/>
                </a:solidFill>
              </a:rPr>
              <a:t>ORM </a:t>
            </a:r>
            <a:r>
              <a:rPr lang="bg-BG" sz="3600" b="1" dirty="0"/>
              <a:t>фреймуърк</a:t>
            </a:r>
            <a:r>
              <a:rPr lang="en-US" sz="3600" b="1" dirty="0">
                <a:solidFill>
                  <a:schemeClr val="bg1"/>
                </a:solidFill>
              </a:rPr>
              <a:t> </a:t>
            </a:r>
            <a:r>
              <a:rPr lang="bg-BG" sz="3600" dirty="0"/>
              <a:t>за</a:t>
            </a:r>
            <a:r>
              <a:rPr lang="en-US" sz="3600" dirty="0"/>
              <a:t> </a:t>
            </a:r>
            <a:r>
              <a:rPr lang="en-US" sz="3600" b="1" dirty="0">
                <a:solidFill>
                  <a:schemeClr val="bg1"/>
                </a:solidFill>
              </a:rPr>
              <a:t>.NET</a:t>
            </a:r>
          </a:p>
          <a:p>
            <a:r>
              <a:rPr lang="bg-BG" sz="3600" dirty="0"/>
              <a:t>Осигурява</a:t>
            </a:r>
            <a:r>
              <a:rPr lang="en-US" sz="3600" dirty="0"/>
              <a:t> </a:t>
            </a:r>
            <a:r>
              <a:rPr lang="en-US" sz="3600" b="1" dirty="0">
                <a:solidFill>
                  <a:schemeClr val="bg1"/>
                </a:solidFill>
              </a:rPr>
              <a:t>LINQ</a:t>
            </a:r>
            <a:r>
              <a:rPr lang="en-US" sz="3600" dirty="0"/>
              <a:t>-</a:t>
            </a:r>
            <a:r>
              <a:rPr lang="bg-BG" sz="3600" dirty="0"/>
              <a:t>базирани </a:t>
            </a:r>
            <a:r>
              <a:rPr lang="bg-BG" sz="3600" b="1" dirty="0"/>
              <a:t>заявки</a:t>
            </a:r>
            <a:r>
              <a:rPr lang="bg-BG" sz="3600" dirty="0"/>
              <a:t> и</a:t>
            </a:r>
            <a:r>
              <a:rPr lang="en-US" sz="3600" dirty="0"/>
              <a:t> </a:t>
            </a:r>
            <a:r>
              <a:rPr lang="en-US" sz="3600" b="1" dirty="0">
                <a:solidFill>
                  <a:schemeClr val="bg1"/>
                </a:solidFill>
              </a:rPr>
              <a:t>CRUD</a:t>
            </a:r>
            <a:r>
              <a:rPr lang="bg-BG" sz="3600" dirty="0"/>
              <a:t> </a:t>
            </a:r>
            <a:r>
              <a:rPr lang="bg-BG" sz="3600" b="1" dirty="0"/>
              <a:t>операции</a:t>
            </a:r>
            <a:endParaRPr lang="en-US" sz="3600" b="1" dirty="0"/>
          </a:p>
          <a:p>
            <a:r>
              <a:rPr lang="bg-BG" sz="3600" dirty="0"/>
              <a:t>Автоматично проследява</a:t>
            </a:r>
            <a:r>
              <a:rPr lang="en-US" sz="3600" dirty="0"/>
              <a:t> </a:t>
            </a:r>
            <a:r>
              <a:rPr lang="bg-BG" sz="3600" b="1" dirty="0">
                <a:solidFill>
                  <a:schemeClr val="bg1"/>
                </a:solidFill>
              </a:rPr>
              <a:t>промените на обекти</a:t>
            </a:r>
            <a:endParaRPr lang="en-US" sz="3600" dirty="0"/>
          </a:p>
          <a:p>
            <a:r>
              <a:rPr lang="bg-BG" sz="3600" dirty="0"/>
              <a:t>Работи с различни </a:t>
            </a:r>
            <a:r>
              <a:rPr lang="bg-BG" sz="3600" b="1" dirty="0">
                <a:solidFill>
                  <a:schemeClr val="bg1"/>
                </a:solidFill>
              </a:rPr>
              <a:t>релационни бази данни</a:t>
            </a:r>
          </a:p>
          <a:p>
            <a:r>
              <a:rPr lang="bg-BG" sz="3600" dirty="0"/>
              <a:t>С </a:t>
            </a:r>
            <a:r>
              <a:rPr lang="bg-BG" sz="3600" b="1" dirty="0"/>
              <a:t>отворен код </a:t>
            </a:r>
            <a:r>
              <a:rPr lang="bg-BG" sz="3600" dirty="0"/>
              <a:t>(</a:t>
            </a:r>
            <a:r>
              <a:rPr lang="en-US" sz="3600" b="1" dirty="0">
                <a:solidFill>
                  <a:schemeClr val="bg1"/>
                </a:solidFill>
              </a:rPr>
              <a:t>open-source</a:t>
            </a:r>
            <a:r>
              <a:rPr lang="en-US" sz="3600" dirty="0"/>
              <a:t>)</a:t>
            </a:r>
          </a:p>
          <a:p>
            <a:pPr>
              <a:buClr>
                <a:schemeClr val="tx2"/>
              </a:buClr>
            </a:pPr>
            <a:endParaRPr lang="ru-RU" sz="32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/>
          <a:lstStyle/>
          <a:p>
            <a:r>
              <a:rPr lang="bg-BG" sz="4000" dirty="0"/>
              <a:t>Въведение в </a:t>
            </a:r>
            <a:r>
              <a:rPr lang="en-US" sz="4000" dirty="0"/>
              <a:t>Entity Framework Core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4002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Subtitle">
            <a:extLst>
              <a:ext uri="{FF2B5EF4-FFF2-40B4-BE49-F238E27FC236}">
                <a16:creationId xmlns:a16="http://schemas.microsoft.com/office/drawing/2014/main" id="{BEB5BB41-09D4-4E9F-8C80-EE8709171CB3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dirty="0"/>
              <a:t>Създаване на </a:t>
            </a:r>
            <a:r>
              <a:rPr lang="en-US" dirty="0"/>
              <a:t>DbContext и</a:t>
            </a:r>
            <a:r>
              <a:rPr lang="bg-BG" dirty="0"/>
              <a:t> класове от база данни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028D9EA3-B5E0-4F17-9467-4BE3C280DA68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 sz="4800" dirty="0"/>
              <a:t>Database First </a:t>
            </a:r>
            <a:r>
              <a:rPr lang="bg-BG" sz="4800" dirty="0"/>
              <a:t>с </a:t>
            </a:r>
            <a:r>
              <a:rPr lang="en-US" sz="4800" dirty="0"/>
              <a:t>Entity Framework</a:t>
            </a:r>
            <a:r>
              <a:rPr lang="bg-BG" sz="4800" dirty="0"/>
              <a:t> </a:t>
            </a:r>
            <a:r>
              <a:rPr lang="en-US" sz="4800" dirty="0"/>
              <a:t>Core</a:t>
            </a:r>
          </a:p>
        </p:txBody>
      </p:sp>
      <p:pic>
        <p:nvPicPr>
          <p:cNvPr id="2" name="Picture 6">
            <a:extLst>
              <a:ext uri="{FF2B5EF4-FFF2-40B4-BE49-F238E27FC236}">
                <a16:creationId xmlns:a16="http://schemas.microsoft.com/office/drawing/2014/main" id="{A2CDF0D2-63BA-F282-5FDE-AC1EF62AC4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758" y="1829218"/>
            <a:ext cx="2774209" cy="16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0555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en-US" dirty="0"/>
              <a:t>Package Manager Console</a:t>
            </a:r>
          </a:p>
        </p:txBody>
      </p:sp>
      <p:pic>
        <p:nvPicPr>
          <p:cNvPr id="5" name="Картина 5">
            <a:extLst>
              <a:ext uri="{FF2B5EF4-FFF2-40B4-BE49-F238E27FC236}">
                <a16:creationId xmlns:a16="http://schemas.microsoft.com/office/drawing/2014/main" id="{C8A40794-618A-E702-A899-8BD7876003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866" y="3579049"/>
            <a:ext cx="4732373" cy="192064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6" name="Картина 8">
            <a:extLst>
              <a:ext uri="{FF2B5EF4-FFF2-40B4-BE49-F238E27FC236}">
                <a16:creationId xmlns:a16="http://schemas.microsoft.com/office/drawing/2014/main" id="{B381DF52-9DA5-1C4D-8C6E-0E000B46CE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9561" y="3638425"/>
            <a:ext cx="6023469" cy="1801892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2" name="Slide Body Text">
            <a:extLst>
              <a:ext uri="{FF2B5EF4-FFF2-40B4-BE49-F238E27FC236}">
                <a16:creationId xmlns:a16="http://schemas.microsoft.com/office/drawing/2014/main" id="{37EF3D20-FE97-28B9-FB95-E1C3E6FB0D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r>
              <a:rPr lang="bg-BG" sz="3400" dirty="0"/>
              <a:t>За да използваме </a:t>
            </a:r>
            <a:r>
              <a:rPr lang="en-US" sz="3400" b="1" dirty="0">
                <a:solidFill>
                  <a:schemeClr val="bg1"/>
                </a:solidFill>
              </a:rPr>
              <a:t>EF Core</a:t>
            </a:r>
            <a:r>
              <a:rPr lang="en-US" sz="3400" dirty="0"/>
              <a:t>, </a:t>
            </a:r>
            <a:r>
              <a:rPr lang="bg-BG" sz="3400" dirty="0"/>
              <a:t>трябва да </a:t>
            </a:r>
            <a:r>
              <a:rPr lang="bg-BG" sz="3400" b="1" dirty="0">
                <a:solidFill>
                  <a:schemeClr val="bg1"/>
                </a:solidFill>
              </a:rPr>
              <a:t>инсталираме пакети </a:t>
            </a:r>
            <a:r>
              <a:rPr lang="bg-BG" sz="3400" dirty="0"/>
              <a:t>(</a:t>
            </a:r>
            <a:r>
              <a:rPr lang="en-GB" sz="3400" b="1" dirty="0"/>
              <a:t>dependencies</a:t>
            </a:r>
            <a:r>
              <a:rPr lang="en-US" sz="3400" dirty="0"/>
              <a:t>)</a:t>
            </a:r>
            <a:r>
              <a:rPr lang="bg-BG" sz="3400" b="1" dirty="0"/>
              <a:t> </a:t>
            </a:r>
            <a:r>
              <a:rPr lang="bg-BG" sz="3400" dirty="0"/>
              <a:t>през </a:t>
            </a:r>
            <a:r>
              <a:rPr lang="en-US" sz="3400" b="1" dirty="0">
                <a:solidFill>
                  <a:schemeClr val="bg1"/>
                </a:solidFill>
              </a:rPr>
              <a:t>Package Manager</a:t>
            </a:r>
            <a:r>
              <a:rPr lang="bg-BG" sz="3400" b="1" dirty="0">
                <a:solidFill>
                  <a:schemeClr val="bg1"/>
                </a:solidFill>
              </a:rPr>
              <a:t> конзолата</a:t>
            </a:r>
          </a:p>
          <a:p>
            <a:pPr lvl="1"/>
            <a:r>
              <a:rPr lang="en-US" sz="3000" b="1" dirty="0">
                <a:solidFill>
                  <a:schemeClr val="bg1"/>
                </a:solidFill>
              </a:rPr>
              <a:t>Tools</a:t>
            </a:r>
            <a:r>
              <a:rPr lang="en-US" sz="3000" dirty="0"/>
              <a:t> </a:t>
            </a:r>
            <a:r>
              <a:rPr lang="en-US" sz="3000" dirty="0">
                <a:sym typeface="Wingdings" panose="05000000000000000000" pitchFamily="2" charset="2"/>
              </a:rPr>
              <a:t></a:t>
            </a:r>
            <a:r>
              <a:rPr lang="en-US" sz="3000" b="1" dirty="0">
                <a:solidFill>
                  <a:schemeClr val="bg1"/>
                </a:solidFill>
              </a:rPr>
              <a:t> NuGet Package Manager </a:t>
            </a:r>
            <a:r>
              <a:rPr lang="en-US" sz="3000" dirty="0">
                <a:sym typeface="Wingdings" panose="05000000000000000000" pitchFamily="2" charset="2"/>
              </a:rPr>
              <a:t></a:t>
            </a:r>
            <a:r>
              <a:rPr lang="en-US" sz="3000" dirty="0"/>
              <a:t> </a:t>
            </a:r>
            <a:r>
              <a:rPr lang="en-US" sz="3000" b="1" dirty="0"/>
              <a:t>[</a:t>
            </a:r>
            <a:r>
              <a:rPr lang="en-US" sz="3000" b="1" dirty="0">
                <a:solidFill>
                  <a:schemeClr val="bg1"/>
                </a:solidFill>
              </a:rPr>
              <a:t>Package Manager Console</a:t>
            </a:r>
            <a:r>
              <a:rPr lang="en-US" sz="3000" b="1" dirty="0"/>
              <a:t>]</a:t>
            </a:r>
            <a:endParaRPr lang="bg-BG" sz="3000" b="1" dirty="0"/>
          </a:p>
        </p:txBody>
      </p:sp>
      <p:sp>
        <p:nvSpPr>
          <p:cNvPr id="7" name="Arrow: Right 10">
            <a:extLst>
              <a:ext uri="{FF2B5EF4-FFF2-40B4-BE49-F238E27FC236}">
                <a16:creationId xmlns:a16="http://schemas.microsoft.com/office/drawing/2014/main" id="{81A0C6E5-6C5F-B37A-1B78-A1C032DFFA66}"/>
              </a:ext>
            </a:extLst>
          </p:cNvPr>
          <p:cNvSpPr/>
          <p:nvPr/>
        </p:nvSpPr>
        <p:spPr>
          <a:xfrm>
            <a:off x="5226583" y="4481819"/>
            <a:ext cx="424974" cy="26367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99"/>
          </a:p>
        </p:txBody>
      </p:sp>
    </p:spTree>
    <p:extLst>
      <p:ext uri="{BB962C8B-B14F-4D97-AF65-F5344CB8AC3E}">
        <p14:creationId xmlns:p14="http://schemas.microsoft.com/office/powerpoint/2010/main" val="2300988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Инсталиране на </a:t>
            </a:r>
            <a:r>
              <a:rPr lang="en-US" dirty="0"/>
              <a:t>EF Core </a:t>
            </a:r>
            <a:r>
              <a:rPr lang="bg-BG" dirty="0"/>
              <a:t>пакети</a:t>
            </a:r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13F9D190-3903-EF8B-7706-999D7F35387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r>
              <a:rPr lang="bg-BG" sz="3400" dirty="0"/>
              <a:t>Изпълняваме следните </a:t>
            </a:r>
            <a:r>
              <a:rPr lang="bg-BG" sz="3400" b="1" dirty="0"/>
              <a:t>команди</a:t>
            </a:r>
            <a:r>
              <a:rPr lang="bg-BG" sz="3400" dirty="0"/>
              <a:t> </a:t>
            </a:r>
            <a:r>
              <a:rPr lang="bg-BG" sz="3400" b="1" dirty="0">
                <a:solidFill>
                  <a:schemeClr val="bg1"/>
                </a:solidFill>
              </a:rPr>
              <a:t>една по една</a:t>
            </a:r>
            <a:r>
              <a:rPr lang="en-US" sz="3400" dirty="0"/>
              <a:t>:</a:t>
            </a:r>
            <a:endParaRPr lang="bg-BG" sz="3400" dirty="0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E8E3A5CF-089F-A4E6-1801-F4DFED9E4A73}"/>
              </a:ext>
            </a:extLst>
          </p:cNvPr>
          <p:cNvSpPr txBox="1">
            <a:spLocks/>
          </p:cNvSpPr>
          <p:nvPr/>
        </p:nvSpPr>
        <p:spPr>
          <a:xfrm>
            <a:off x="440443" y="1899000"/>
            <a:ext cx="11311114" cy="46154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399" b="1" noProof="1">
                <a:latin typeface="Consolas" panose="020B0609020204030204" pitchFamily="49" charset="0"/>
              </a:rPr>
              <a:t>Install-Package Microsoft.EntityFrameworkCore.Tools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E51404D0-6C2C-8B19-285B-EA8E3236BC50}"/>
              </a:ext>
            </a:extLst>
          </p:cNvPr>
          <p:cNvSpPr txBox="1">
            <a:spLocks/>
          </p:cNvSpPr>
          <p:nvPr/>
        </p:nvSpPr>
        <p:spPr>
          <a:xfrm>
            <a:off x="440443" y="2528836"/>
            <a:ext cx="11311114" cy="46154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399" b="1" noProof="1">
                <a:latin typeface="Consolas" panose="020B0609020204030204" pitchFamily="49" charset="0"/>
              </a:rPr>
              <a:t>Install-Package Microsoft.EntityFrameworkCore.SqlServer</a:t>
            </a:r>
          </a:p>
        </p:txBody>
      </p:sp>
      <p:pic>
        <p:nvPicPr>
          <p:cNvPr id="13" name="Картина 8">
            <a:extLst>
              <a:ext uri="{FF2B5EF4-FFF2-40B4-BE49-F238E27FC236}">
                <a16:creationId xmlns:a16="http://schemas.microsoft.com/office/drawing/2014/main" id="{8DEB8702-66C5-24A6-D1D9-776D36949D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49330" y="3429000"/>
            <a:ext cx="7893340" cy="303309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608133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en-US" dirty="0"/>
              <a:t>Scaffold </a:t>
            </a:r>
            <a:r>
              <a:rPr lang="bg-BG" dirty="0"/>
              <a:t>на </a:t>
            </a:r>
            <a:r>
              <a:rPr lang="en-US" dirty="0"/>
              <a:t>Context </a:t>
            </a:r>
            <a:r>
              <a:rPr lang="bg-BG" dirty="0"/>
              <a:t>клас</a:t>
            </a:r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13F9D190-3903-EF8B-7706-999D7F35387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r>
              <a:rPr lang="en-US" sz="3000" b="1" dirty="0">
                <a:solidFill>
                  <a:schemeClr val="bg1"/>
                </a:solidFill>
              </a:rPr>
              <a:t>Scaffold</a:t>
            </a:r>
            <a:r>
              <a:rPr lang="en-US" sz="3000" dirty="0"/>
              <a:t> </a:t>
            </a:r>
            <a:r>
              <a:rPr lang="bg-BG" sz="3000" dirty="0"/>
              <a:t>се използва за </a:t>
            </a:r>
            <a:r>
              <a:rPr lang="bg-BG" sz="3000" b="1" dirty="0">
                <a:solidFill>
                  <a:schemeClr val="bg1"/>
                </a:solidFill>
              </a:rPr>
              <a:t>автоматично генериране</a:t>
            </a:r>
            <a:r>
              <a:rPr lang="bg-BG" sz="3000" dirty="0"/>
              <a:t> на </a:t>
            </a:r>
            <a:r>
              <a:rPr lang="bg-BG" sz="3000" b="1" dirty="0">
                <a:solidFill>
                  <a:schemeClr val="bg1"/>
                </a:solidFill>
              </a:rPr>
              <a:t>код</a:t>
            </a:r>
            <a:r>
              <a:rPr lang="bg-BG" sz="3000" dirty="0"/>
              <a:t>, например </a:t>
            </a:r>
            <a:r>
              <a:rPr lang="bg-BG" sz="3000" b="1" dirty="0"/>
              <a:t>модели</a:t>
            </a:r>
            <a:r>
              <a:rPr lang="bg-BG" sz="3000" dirty="0"/>
              <a:t> на </a:t>
            </a:r>
            <a:r>
              <a:rPr lang="bg-BG" sz="3000" b="1" dirty="0"/>
              <a:t>таблици</a:t>
            </a:r>
            <a:r>
              <a:rPr lang="bg-BG" sz="3000" dirty="0"/>
              <a:t> от база данни</a:t>
            </a:r>
            <a:endParaRPr lang="en-US" sz="3000" dirty="0"/>
          </a:p>
          <a:p>
            <a:r>
              <a:rPr lang="bg-BG" sz="3000" dirty="0"/>
              <a:t>Изисква </a:t>
            </a:r>
            <a:r>
              <a:rPr lang="bg-BG" sz="3000" b="1" dirty="0"/>
              <a:t>информация</a:t>
            </a:r>
            <a:r>
              <a:rPr lang="bg-BG" sz="3000" dirty="0"/>
              <a:t> за </a:t>
            </a:r>
            <a:r>
              <a:rPr lang="en-US" sz="3000" b="1" dirty="0">
                <a:solidFill>
                  <a:schemeClr val="bg1"/>
                </a:solidFill>
              </a:rPr>
              <a:t>connection string</a:t>
            </a:r>
            <a:endParaRPr lang="bg-BG" sz="3000" b="1" dirty="0">
              <a:solidFill>
                <a:schemeClr val="bg1"/>
              </a:solidFill>
            </a:endParaRPr>
          </a:p>
          <a:p>
            <a:r>
              <a:rPr lang="bg-BG" sz="3000" dirty="0"/>
              <a:t>Изпълняваме следната </a:t>
            </a:r>
            <a:r>
              <a:rPr lang="bg-BG" sz="3000" b="1" dirty="0"/>
              <a:t>команда</a:t>
            </a:r>
            <a:r>
              <a:rPr lang="en-US" sz="3000" dirty="0"/>
              <a:t>:</a:t>
            </a:r>
            <a:endParaRPr lang="bg-BG" sz="3000" b="1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3D1C10F-3E50-AEE3-919D-B0452774052E}"/>
              </a:ext>
            </a:extLst>
          </p:cNvPr>
          <p:cNvSpPr txBox="1">
            <a:spLocks/>
          </p:cNvSpPr>
          <p:nvPr/>
        </p:nvSpPr>
        <p:spPr>
          <a:xfrm>
            <a:off x="651000" y="3493337"/>
            <a:ext cx="11102030" cy="101566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noProof="1">
                <a:latin typeface="Consolas" panose="020B0609020204030204" pitchFamily="49" charset="0"/>
              </a:rPr>
              <a:t>Scaffold-DbContext -Connection "Server=(localdb)\MSSQLLocalDB;</a:t>
            </a:r>
            <a:r>
              <a:rPr lang="bg-BG" sz="2000" b="1" noProof="1">
                <a:latin typeface="Consolas" panose="020B0609020204030204" pitchFamily="49" charset="0"/>
              </a:rPr>
              <a:t> </a:t>
            </a:r>
            <a:r>
              <a:rPr lang="en-US" sz="2000" b="1" noProof="1">
                <a:latin typeface="Consolas" panose="020B0609020204030204" pitchFamily="49" charset="0"/>
              </a:rPr>
              <a:t>Database=</a:t>
            </a:r>
            <a:r>
              <a:rPr lang="en-US" sz="2000" b="1" i="1" noProof="1">
                <a:latin typeface="Consolas" panose="020B0609020204030204" pitchFamily="49" charset="0"/>
              </a:rPr>
              <a:t>&lt;и</a:t>
            </a:r>
            <a:r>
              <a:rPr lang="bg-BG" sz="2000" b="1" i="1" noProof="1">
                <a:latin typeface="Consolas" panose="020B0609020204030204" pitchFamily="49" charset="0"/>
              </a:rPr>
              <a:t>ме_на_база_данни</a:t>
            </a:r>
            <a:r>
              <a:rPr lang="en-US" sz="2000" b="1" i="1" noProof="1">
                <a:latin typeface="Consolas" panose="020B0609020204030204" pitchFamily="49" charset="0"/>
              </a:rPr>
              <a:t>&gt;</a:t>
            </a:r>
            <a:r>
              <a:rPr lang="en-US" sz="2000" b="1" noProof="1">
                <a:latin typeface="Consolas" panose="020B0609020204030204" pitchFamily="49" charset="0"/>
              </a:rPr>
              <a:t>;</a:t>
            </a:r>
            <a:r>
              <a:rPr lang="bg-BG" sz="2000" b="1" noProof="1">
                <a:latin typeface="Consolas" panose="020B0609020204030204" pitchFamily="49" charset="0"/>
              </a:rPr>
              <a:t> </a:t>
            </a:r>
            <a:r>
              <a:rPr lang="en-US" sz="2000" b="1" noProof="1">
                <a:latin typeface="Consolas" panose="020B0609020204030204" pitchFamily="49" charset="0"/>
              </a:rPr>
              <a:t>Integrated Security=True;" -Provider Microsoft.EntityFrameworkCore.SqlServer -OutputDir Data/Models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BCCC7AE-B319-7822-5316-C72B1B0E93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8883" y="4599290"/>
            <a:ext cx="6774234" cy="197193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048551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>
            <a:extLst>
              <a:ext uri="{FF2B5EF4-FFF2-40B4-BE49-F238E27FC236}">
                <a16:creationId xmlns:a16="http://schemas.microsoft.com/office/drawing/2014/main" id="{A42344C5-2011-88C4-1A9D-47C574BC7EEA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dirty="0"/>
              <a:t>Визуално създаване на </a:t>
            </a:r>
            <a:r>
              <a:rPr lang="en-US" dirty="0"/>
              <a:t>Database First </a:t>
            </a:r>
            <a:r>
              <a:rPr lang="bg-BG" dirty="0"/>
              <a:t>модели </a:t>
            </a: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4B8E7B8-A73F-94A1-B7C2-CFC69957A914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 dirty="0"/>
              <a:t>EF Core Power Tools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3DD149-44DF-65A8-122E-9A3AF0CB42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5027" y="1414884"/>
            <a:ext cx="2401945" cy="265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972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43DAE3E-532D-EB54-1DB3-749CA417EB4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18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B880DD-28F0-47E9-C146-FCB67CEA2DF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3200" b="1" dirty="0">
                <a:solidFill>
                  <a:schemeClr val="bg1"/>
                </a:solidFill>
              </a:rPr>
              <a:t>EF Core Power Tools</a:t>
            </a:r>
            <a:r>
              <a:rPr lang="bg-BG" sz="3200" b="1" dirty="0">
                <a:solidFill>
                  <a:schemeClr val="bg1"/>
                </a:solidFill>
              </a:rPr>
              <a:t> </a:t>
            </a:r>
            <a:r>
              <a:rPr lang="bg-BG" sz="3200" dirty="0"/>
              <a:t>е добавка за </a:t>
            </a:r>
            <a:r>
              <a:rPr lang="en-US" sz="3200" b="1" dirty="0"/>
              <a:t>Visual Studio</a:t>
            </a:r>
            <a:r>
              <a:rPr lang="bg-BG" sz="3200" dirty="0"/>
              <a:t>, която генерира </a:t>
            </a:r>
            <a:r>
              <a:rPr lang="en-US" sz="3200" b="1" dirty="0">
                <a:solidFill>
                  <a:schemeClr val="bg1"/>
                </a:solidFill>
              </a:rPr>
              <a:t>DB first </a:t>
            </a:r>
            <a:r>
              <a:rPr lang="bg-BG" sz="3200" b="1" dirty="0">
                <a:solidFill>
                  <a:schemeClr val="bg1"/>
                </a:solidFill>
              </a:rPr>
              <a:t>модели</a:t>
            </a:r>
            <a:r>
              <a:rPr lang="bg-BG" sz="3200" dirty="0"/>
              <a:t> за</a:t>
            </a:r>
            <a:r>
              <a:rPr lang="en-US" sz="3200" dirty="0"/>
              <a:t> </a:t>
            </a:r>
            <a:r>
              <a:rPr lang="en-US" sz="3200" b="1" dirty="0"/>
              <a:t>EF Core</a:t>
            </a:r>
          </a:p>
          <a:p>
            <a:r>
              <a:rPr lang="bg-BG" sz="3200" dirty="0"/>
              <a:t>Предоставя </a:t>
            </a:r>
            <a:r>
              <a:rPr lang="bg-BG" sz="3200" b="1" dirty="0">
                <a:solidFill>
                  <a:schemeClr val="bg1"/>
                </a:solidFill>
              </a:rPr>
              <a:t>графичен потребителски интерфейс </a:t>
            </a:r>
            <a:r>
              <a:rPr lang="bg-BG" sz="3200" dirty="0"/>
              <a:t>(</a:t>
            </a:r>
            <a:r>
              <a:rPr lang="en-GB" sz="3200" b="1" dirty="0"/>
              <a:t>GUI</a:t>
            </a:r>
            <a:r>
              <a:rPr lang="en-GB" sz="3200" dirty="0"/>
              <a:t>)</a:t>
            </a:r>
            <a:r>
              <a:rPr lang="bg-BG" sz="3200" dirty="0"/>
              <a:t> за управление на </a:t>
            </a:r>
            <a:r>
              <a:rPr lang="en-US" sz="3200" b="1" dirty="0"/>
              <a:t>EF Core </a:t>
            </a:r>
            <a:r>
              <a:rPr lang="bg-BG" sz="3200" b="1" dirty="0"/>
              <a:t>модели</a:t>
            </a:r>
            <a:r>
              <a:rPr lang="bg-BG" sz="3200" dirty="0"/>
              <a:t> и </a:t>
            </a:r>
            <a:r>
              <a:rPr lang="bg-BG" sz="3200" b="1" dirty="0"/>
              <a:t>бази данни</a:t>
            </a:r>
            <a:endParaRPr lang="en-US" sz="3200" b="1" dirty="0"/>
          </a:p>
          <a:p>
            <a:r>
              <a:rPr lang="en-US" sz="2600" dirty="0">
                <a:hlinkClick r:id="rId2"/>
              </a:rPr>
              <a:t>https://marketplace.visualstudio.com/items?itemName=ErikEJ.EFCorePowerTools</a:t>
            </a:r>
            <a:r>
              <a:rPr lang="en-US" sz="2600" dirty="0"/>
              <a:t> 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A2454FA-7491-EA72-6D89-E9EF2A115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Какво е </a:t>
            </a:r>
            <a:r>
              <a:rPr lang="en-US" dirty="0"/>
              <a:t>EF Core Power Tools</a:t>
            </a:r>
            <a:r>
              <a:rPr lang="bg-BG" dirty="0"/>
              <a:t>?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FF628B-D019-AA61-4A36-E785B051CF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2250" y="4100297"/>
            <a:ext cx="5287500" cy="2555203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656465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4CC3681-DBE7-1120-288F-A77F9EA7B4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19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D6A6DB-4754-C3D8-F588-FA5EDD9AE6A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6040598" cy="5528766"/>
          </a:xfrm>
        </p:spPr>
        <p:txBody>
          <a:bodyPr>
            <a:normAutofit/>
          </a:bodyPr>
          <a:lstStyle/>
          <a:p>
            <a:r>
              <a:rPr lang="bg-BG" sz="2800" dirty="0"/>
              <a:t>С </a:t>
            </a:r>
            <a:r>
              <a:rPr lang="bg-BG" sz="2800" b="1" dirty="0"/>
              <a:t>десен бутон </a:t>
            </a:r>
            <a:r>
              <a:rPr lang="bg-BG" sz="2800" dirty="0"/>
              <a:t>върху проекта избираме </a:t>
            </a:r>
            <a:r>
              <a:rPr lang="en-US" sz="2800" b="1" dirty="0">
                <a:solidFill>
                  <a:schemeClr val="bg1"/>
                </a:solidFill>
              </a:rPr>
              <a:t>EF Core Power Tools </a:t>
            </a:r>
            <a:r>
              <a:rPr lang="en-US" sz="2800" dirty="0">
                <a:sym typeface="Wingdings" panose="05000000000000000000" pitchFamily="2" charset="2"/>
              </a:rPr>
              <a:t> </a:t>
            </a:r>
            <a:r>
              <a:rPr lang="en-US" sz="2800" b="1" dirty="0">
                <a:sym typeface="Wingdings" panose="05000000000000000000" pitchFamily="2" charset="2"/>
              </a:rPr>
              <a:t>[</a:t>
            </a:r>
            <a:r>
              <a:rPr lang="en-US" sz="2800" b="1" dirty="0">
                <a:solidFill>
                  <a:schemeClr val="bg1"/>
                </a:solidFill>
                <a:sym typeface="Wingdings" panose="05000000000000000000" pitchFamily="2" charset="2"/>
              </a:rPr>
              <a:t>Reverse Engineer</a:t>
            </a:r>
            <a:r>
              <a:rPr lang="en-US" sz="2800" b="1" dirty="0">
                <a:sym typeface="Wingdings" panose="05000000000000000000" pitchFamily="2" charset="2"/>
              </a:rPr>
              <a:t>]</a:t>
            </a:r>
            <a:endParaRPr lang="bg-BG" sz="2800" b="1" dirty="0">
              <a:solidFill>
                <a:schemeClr val="bg1"/>
              </a:solidFill>
              <a:sym typeface="Wingdings" panose="05000000000000000000" pitchFamily="2" charset="2"/>
            </a:endParaRPr>
          </a:p>
          <a:p>
            <a:r>
              <a:rPr lang="bg-BG" sz="2800" dirty="0"/>
              <a:t>Въвеждаме </a:t>
            </a:r>
            <a:r>
              <a:rPr lang="bg-BG" sz="2800" b="1" dirty="0">
                <a:solidFill>
                  <a:schemeClr val="bg1"/>
                </a:solidFill>
              </a:rPr>
              <a:t>съществуваща връзка </a:t>
            </a:r>
            <a:r>
              <a:rPr lang="bg-BG" sz="2800" dirty="0"/>
              <a:t>към </a:t>
            </a:r>
            <a:r>
              <a:rPr lang="bg-BG" sz="2800" b="1" dirty="0"/>
              <a:t>БД</a:t>
            </a:r>
            <a:r>
              <a:rPr lang="bg-BG" sz="2800" dirty="0"/>
              <a:t> или </a:t>
            </a:r>
            <a:r>
              <a:rPr lang="bg-BG" sz="2800" b="1" dirty="0">
                <a:solidFill>
                  <a:schemeClr val="bg1"/>
                </a:solidFill>
              </a:rPr>
              <a:t>създаваме нова</a:t>
            </a:r>
            <a:endParaRPr lang="en-US" sz="2800" b="1" dirty="0">
              <a:solidFill>
                <a:schemeClr val="bg1"/>
              </a:solidFill>
            </a:endParaRPr>
          </a:p>
          <a:p>
            <a:r>
              <a:rPr lang="bg-BG" sz="2800" dirty="0"/>
              <a:t>Избираме </a:t>
            </a:r>
            <a:r>
              <a:rPr lang="bg-BG" sz="2800" b="1" dirty="0">
                <a:solidFill>
                  <a:schemeClr val="bg1"/>
                </a:solidFill>
              </a:rPr>
              <a:t>версията</a:t>
            </a:r>
            <a:r>
              <a:rPr lang="bg-BG" sz="2800" dirty="0"/>
              <a:t> на </a:t>
            </a:r>
            <a:r>
              <a:rPr lang="en-US" sz="2800" b="1" dirty="0"/>
              <a:t>EF Core</a:t>
            </a:r>
            <a:r>
              <a:rPr lang="en-US" sz="2800" dirty="0"/>
              <a:t> - </a:t>
            </a:r>
            <a:r>
              <a:rPr lang="en-US" sz="2800" b="1" dirty="0">
                <a:solidFill>
                  <a:schemeClr val="bg1"/>
                </a:solidFill>
              </a:rPr>
              <a:t>EF Core 8</a:t>
            </a:r>
            <a:endParaRPr lang="bg-BG" sz="2800" b="1" dirty="0">
              <a:solidFill>
                <a:schemeClr val="bg1"/>
              </a:solidFill>
            </a:endParaRPr>
          </a:p>
          <a:p>
            <a:r>
              <a:rPr lang="bg-BG" sz="2800" dirty="0"/>
              <a:t>Натискаме</a:t>
            </a:r>
            <a:r>
              <a:rPr lang="bg-BG" sz="2800" b="1" dirty="0"/>
              <a:t> </a:t>
            </a:r>
            <a:r>
              <a:rPr lang="en-US" sz="2800" b="1" dirty="0"/>
              <a:t>[</a:t>
            </a:r>
            <a:r>
              <a:rPr lang="en-US" sz="2800" b="1" dirty="0">
                <a:solidFill>
                  <a:schemeClr val="bg1"/>
                </a:solidFill>
              </a:rPr>
              <a:t>OK</a:t>
            </a:r>
            <a:r>
              <a:rPr lang="en-US" sz="2800" b="1" dirty="0"/>
              <a:t>]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CE3BDE7-B5C9-2928-2A6A-FCB781B93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bg-BG" sz="4000" dirty="0"/>
              <a:t>Използване на </a:t>
            </a:r>
            <a:r>
              <a:rPr lang="en-US" sz="4000" dirty="0"/>
              <a:t>EF Core Power Tools (1)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D3DD0EE-DADC-FFD2-6F50-2A4CDF0675B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30"/>
          <a:stretch/>
        </p:blipFill>
        <p:spPr>
          <a:xfrm>
            <a:off x="6096000" y="1778300"/>
            <a:ext cx="5655600" cy="1645884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88FDD4F-01F6-DBC2-1F91-003FBDEFBD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6729" y="4039300"/>
            <a:ext cx="4876800" cy="26162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1D416DC-B210-E20B-68D4-580C7D717E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6729" y="4039300"/>
            <a:ext cx="4876800" cy="26162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E9521C2-B6C1-A98F-F872-DE103C5C9E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6729" y="4039300"/>
            <a:ext cx="4876800" cy="26162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391725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6A760D59-0056-4F39-B077-DBDBE3D2927E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44419" name="Slide Body"/>
          <p:cNvSpPr>
            <a:spLocks noGrp="1" noChangeArrowheads="1"/>
          </p:cNvSpPr>
          <p:nvPr>
            <p:ph type="body" sz="quarter" idx="13"/>
          </p:nvPr>
        </p:nvSpPr>
        <p:spPr>
          <a:xfrm>
            <a:off x="196766" y="1371604"/>
            <a:ext cx="11781606" cy="5207396"/>
          </a:xfrm>
        </p:spPr>
        <p:txBody>
          <a:bodyPr>
            <a:normAutofit fontScale="92500" lnSpcReduction="10000"/>
          </a:bodyPr>
          <a:lstStyle/>
          <a:p>
            <a:r>
              <a:rPr lang="en-US" sz="3200" dirty="0"/>
              <a:t>​</a:t>
            </a:r>
            <a:r>
              <a:rPr lang="en-US" sz="3200" b="1" dirty="0">
                <a:solidFill>
                  <a:schemeClr val="bg1"/>
                </a:solidFill>
              </a:rPr>
              <a:t>Object-Relational Mapping</a:t>
            </a:r>
            <a:r>
              <a:rPr lang="bg-BG" sz="3200" b="1" dirty="0">
                <a:solidFill>
                  <a:schemeClr val="bg1"/>
                </a:solidFill>
              </a:rPr>
              <a:t> </a:t>
            </a:r>
            <a:r>
              <a:rPr lang="en-US" sz="3200" b="1" dirty="0"/>
              <a:t>(ORM)</a:t>
            </a:r>
            <a:endParaRPr lang="bg-BG" sz="3200" b="1" dirty="0"/>
          </a:p>
          <a:p>
            <a:pPr>
              <a:buClr>
                <a:schemeClr val="tx1"/>
              </a:buClr>
            </a:pPr>
            <a:r>
              <a:rPr lang="en-GB" sz="3200" dirty="0">
                <a:solidFill>
                  <a:schemeClr val="bg1"/>
                </a:solidFill>
              </a:rPr>
              <a:t>​</a:t>
            </a:r>
            <a:r>
              <a:rPr lang="en-GB" sz="3200" b="1" dirty="0">
                <a:solidFill>
                  <a:schemeClr val="bg1"/>
                </a:solidFill>
              </a:rPr>
              <a:t>Code First </a:t>
            </a:r>
            <a:r>
              <a:rPr lang="bg-BG" sz="3200" dirty="0"/>
              <a:t>и</a:t>
            </a:r>
            <a:r>
              <a:rPr lang="en-GB" sz="3200" dirty="0"/>
              <a:t> </a:t>
            </a:r>
            <a:r>
              <a:rPr lang="en-GB" sz="3200" b="1" dirty="0">
                <a:solidFill>
                  <a:schemeClr val="bg1"/>
                </a:solidFill>
              </a:rPr>
              <a:t>Database First</a:t>
            </a:r>
          </a:p>
          <a:p>
            <a:r>
              <a:rPr lang="bg-BG" sz="3200" dirty="0"/>
              <a:t>Въведение в </a:t>
            </a:r>
            <a:r>
              <a:rPr lang="en-GB" sz="3200" b="1" dirty="0">
                <a:solidFill>
                  <a:schemeClr val="bg1"/>
                </a:solidFill>
              </a:rPr>
              <a:t>Entity Framework Core</a:t>
            </a:r>
          </a:p>
          <a:p>
            <a:r>
              <a:rPr lang="bg-BG" sz="3200" dirty="0"/>
              <a:t>Генериране на </a:t>
            </a:r>
            <a:r>
              <a:rPr lang="en-GB" sz="3200" b="1" dirty="0"/>
              <a:t>ORM </a:t>
            </a:r>
            <a:r>
              <a:rPr lang="bg-BG" sz="3200" b="1" dirty="0"/>
              <a:t>модел</a:t>
            </a:r>
            <a:r>
              <a:rPr lang="bg-BG" sz="3200" dirty="0"/>
              <a:t> по </a:t>
            </a:r>
            <a:r>
              <a:rPr lang="bg-BG" sz="3200" b="1" dirty="0"/>
              <a:t>съществуваща</a:t>
            </a:r>
            <a:r>
              <a:rPr lang="bg-BG" sz="3200" dirty="0"/>
              <a:t> база данни</a:t>
            </a:r>
            <a:r>
              <a:rPr lang="en-US" sz="3200" dirty="0"/>
              <a:t> </a:t>
            </a:r>
            <a:r>
              <a:rPr lang="bg-BG" sz="3200" dirty="0"/>
              <a:t>– </a:t>
            </a:r>
            <a:r>
              <a:rPr lang="en-US" sz="3200" b="1" dirty="0">
                <a:solidFill>
                  <a:schemeClr val="bg1"/>
                </a:solidFill>
              </a:rPr>
              <a:t>Database First </a:t>
            </a:r>
            <a:r>
              <a:rPr lang="en-US" sz="3200" dirty="0"/>
              <a:t>с</a:t>
            </a:r>
            <a:r>
              <a:rPr lang="bg-BG" sz="3200" b="1" dirty="0">
                <a:solidFill>
                  <a:schemeClr val="bg1"/>
                </a:solidFill>
              </a:rPr>
              <a:t> </a:t>
            </a:r>
            <a:r>
              <a:rPr lang="en-US" sz="3200" b="1" dirty="0">
                <a:solidFill>
                  <a:schemeClr val="bg1"/>
                </a:solidFill>
              </a:rPr>
              <a:t>Entity Framework Core</a:t>
            </a:r>
          </a:p>
          <a:p>
            <a:r>
              <a:rPr lang="en-US" sz="3200" dirty="0"/>
              <a:t>​</a:t>
            </a:r>
            <a:r>
              <a:rPr lang="en-US" sz="3200" b="1" dirty="0">
                <a:solidFill>
                  <a:schemeClr val="bg1"/>
                </a:solidFill>
              </a:rPr>
              <a:t>EF Core Power Tools</a:t>
            </a:r>
            <a:endParaRPr lang="bg-BG" sz="3200" dirty="0"/>
          </a:p>
          <a:p>
            <a:r>
              <a:rPr lang="bg-BG" sz="3100" dirty="0"/>
              <a:t>​</a:t>
            </a:r>
            <a:r>
              <a:rPr lang="bg-BG" sz="3200" b="1" dirty="0">
                <a:solidFill>
                  <a:schemeClr val="bg1"/>
                </a:solidFill>
              </a:rPr>
              <a:t>Четене на данни</a:t>
            </a:r>
            <a:r>
              <a:rPr lang="bg-BG" sz="3200" dirty="0"/>
              <a:t> с </a:t>
            </a:r>
            <a:r>
              <a:rPr lang="en-US" sz="3200" b="1" dirty="0"/>
              <a:t>Entity Framework Core</a:t>
            </a:r>
            <a:endParaRPr lang="bg-BG" sz="3200" b="1" dirty="0"/>
          </a:p>
          <a:p>
            <a:r>
              <a:rPr lang="en-US" sz="3200" dirty="0"/>
              <a:t>​</a:t>
            </a:r>
            <a:r>
              <a:rPr lang="bg-BG" sz="3200" b="1" dirty="0"/>
              <a:t>Конфигурация </a:t>
            </a:r>
            <a:r>
              <a:rPr lang="bg-BG" sz="3200" dirty="0"/>
              <a:t>на </a:t>
            </a:r>
            <a:r>
              <a:rPr lang="bg-BG" sz="3200" b="1" dirty="0"/>
              <a:t>връзка</a:t>
            </a:r>
            <a:r>
              <a:rPr lang="bg-BG" sz="3200" dirty="0"/>
              <a:t> към база данни – </a:t>
            </a:r>
            <a:r>
              <a:rPr lang="en-GB" sz="3200" b="1" dirty="0">
                <a:solidFill>
                  <a:schemeClr val="bg1"/>
                </a:solidFill>
              </a:rPr>
              <a:t>connection string</a:t>
            </a:r>
            <a:endParaRPr lang="en-GB" sz="3200" b="1" dirty="0"/>
          </a:p>
          <a:p>
            <a:r>
              <a:rPr lang="en-US" sz="3200" dirty="0"/>
              <a:t>͏</a:t>
            </a:r>
            <a:r>
              <a:rPr lang="bg-BG" sz="3200" b="1" dirty="0"/>
              <a:t>Примерно приложение</a:t>
            </a:r>
            <a:r>
              <a:rPr lang="bg-BG" sz="3200" dirty="0"/>
              <a:t>:</a:t>
            </a:r>
            <a:r>
              <a:rPr lang="en-US" sz="3200" dirty="0"/>
              <a:t> </a:t>
            </a:r>
            <a:r>
              <a:rPr lang="bg-BG" sz="3200" dirty="0"/>
              <a:t>Магазин с продукти</a:t>
            </a:r>
          </a:p>
        </p:txBody>
      </p:sp>
      <p:sp>
        <p:nvSpPr>
          <p:cNvPr id="444418" name="Slide Title"/>
          <p:cNvSpPr>
            <a:spLocks noGrp="1" noChangeArrowheads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/>
          <a:lstStyle/>
          <a:p>
            <a:r>
              <a:rPr lang="bg-BG"/>
              <a:t>Съдържание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4CC3681-DBE7-1120-288F-A77F9EA7B4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20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D6A6DB-4754-C3D8-F588-FA5EDD9AE6A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sz="3400" dirty="0"/>
              <a:t>Избираме кои </a:t>
            </a:r>
            <a:r>
              <a:rPr lang="bg-BG" sz="3400" b="1" dirty="0">
                <a:solidFill>
                  <a:schemeClr val="bg1"/>
                </a:solidFill>
              </a:rPr>
              <a:t>таблици</a:t>
            </a:r>
            <a:r>
              <a:rPr lang="bg-BG" sz="3400" dirty="0"/>
              <a:t> от </a:t>
            </a:r>
            <a:r>
              <a:rPr lang="bg-BG" sz="3400" b="1" dirty="0"/>
              <a:t>БД</a:t>
            </a:r>
            <a:r>
              <a:rPr lang="bg-BG" sz="3400" dirty="0"/>
              <a:t> да се включат при </a:t>
            </a:r>
            <a:r>
              <a:rPr lang="bg-BG" sz="3400" b="1" dirty="0">
                <a:solidFill>
                  <a:schemeClr val="bg1"/>
                </a:solidFill>
              </a:rPr>
              <a:t>генериране</a:t>
            </a:r>
          </a:p>
          <a:p>
            <a:r>
              <a:rPr lang="bg-BG" sz="3400" dirty="0">
                <a:sym typeface="Wingdings" panose="05000000000000000000" pitchFamily="2" charset="2"/>
              </a:rPr>
              <a:t>Натискаме </a:t>
            </a:r>
            <a:r>
              <a:rPr lang="en-US" sz="3400" b="1" dirty="0">
                <a:sym typeface="Wingdings" panose="05000000000000000000" pitchFamily="2" charset="2"/>
              </a:rPr>
              <a:t>[</a:t>
            </a:r>
            <a:r>
              <a:rPr lang="en-US" sz="3400" b="1" dirty="0">
                <a:solidFill>
                  <a:schemeClr val="bg1"/>
                </a:solidFill>
                <a:sym typeface="Wingdings" panose="05000000000000000000" pitchFamily="2" charset="2"/>
              </a:rPr>
              <a:t>OK</a:t>
            </a:r>
            <a:r>
              <a:rPr lang="en-US" sz="3400" b="1" dirty="0">
                <a:sym typeface="Wingdings" panose="05000000000000000000" pitchFamily="2" charset="2"/>
              </a:rPr>
              <a:t>]</a:t>
            </a:r>
            <a:endParaRPr lang="bg-BG" sz="3400" b="1" dirty="0">
              <a:sym typeface="Wingdings" panose="05000000000000000000" pitchFamily="2" charset="2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CE3BDE7-B5C9-2928-2A6A-FCB781B93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bg-BG" sz="4000" dirty="0"/>
              <a:t>Използване на </a:t>
            </a:r>
            <a:r>
              <a:rPr lang="en-US" sz="4000" dirty="0"/>
              <a:t>EF Core Power Tools (</a:t>
            </a:r>
            <a:r>
              <a:rPr lang="bg-BG" sz="4000" dirty="0"/>
              <a:t>2</a:t>
            </a:r>
            <a:r>
              <a:rPr lang="en-US" sz="4000" dirty="0"/>
              <a:t>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8E5CB99-9099-F619-7F1D-7C00131C17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87625" y="3024000"/>
            <a:ext cx="6216750" cy="24867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659784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E0CBD4F5-51B3-B8EA-1075-92AB0431D3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9600" y="1251900"/>
            <a:ext cx="4216400" cy="53721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4CC3681-DBE7-1120-288F-A77F9EA7B4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52000"/>
            <a:ext cx="367414" cy="297000"/>
          </a:xfrm>
        </p:spPr>
        <p:txBody>
          <a:bodyPr/>
          <a:lstStyle/>
          <a:p>
            <a:fld id="{2BF067CD-8E6B-4360-9AA8-C5DF2A48A6D1}" type="slidenum">
              <a:rPr lang="en-US" noProof="0" smtClean="0"/>
              <a:pPr/>
              <a:t>21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D6A6DB-4754-C3D8-F588-FA5EDD9AE6A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7570598" cy="5528766"/>
          </a:xfrm>
        </p:spPr>
        <p:txBody>
          <a:bodyPr>
            <a:noAutofit/>
          </a:bodyPr>
          <a:lstStyle/>
          <a:p>
            <a:r>
              <a:rPr lang="bg-BG" sz="2600" dirty="0"/>
              <a:t>Задаваме </a:t>
            </a:r>
            <a:r>
              <a:rPr lang="bg-BG" sz="2600" b="1" dirty="0"/>
              <a:t>име</a:t>
            </a:r>
            <a:r>
              <a:rPr lang="bg-BG" sz="2600" dirty="0"/>
              <a:t> на </a:t>
            </a:r>
            <a:r>
              <a:rPr lang="en-US" sz="26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DbContext</a:t>
            </a:r>
            <a:endParaRPr lang="bg-BG" sz="2600" b="1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bg-BG" sz="2600" dirty="0"/>
              <a:t>Задаваме </a:t>
            </a:r>
            <a:r>
              <a:rPr lang="bg-BG" sz="2600" b="1" dirty="0"/>
              <a:t>името</a:t>
            </a:r>
            <a:r>
              <a:rPr lang="bg-BG" sz="2600" dirty="0"/>
              <a:t> на </a:t>
            </a:r>
            <a:r>
              <a:rPr lang="en-US" sz="2600" b="1" dirty="0">
                <a:solidFill>
                  <a:schemeClr val="bg1"/>
                </a:solidFill>
              </a:rPr>
              <a:t>namespace</a:t>
            </a:r>
            <a:r>
              <a:rPr lang="bg-BG" sz="2600" dirty="0"/>
              <a:t>,</a:t>
            </a:r>
            <a:r>
              <a:rPr lang="bg-BG" sz="2600" b="1" dirty="0">
                <a:solidFill>
                  <a:schemeClr val="bg1"/>
                </a:solidFill>
              </a:rPr>
              <a:t> </a:t>
            </a:r>
            <a:r>
              <a:rPr lang="bg-BG" sz="2600" dirty="0"/>
              <a:t>в който е </a:t>
            </a:r>
            <a:r>
              <a:rPr lang="bg-BG" sz="2600" b="1" dirty="0"/>
              <a:t>проекта</a:t>
            </a:r>
            <a:endParaRPr lang="en-US" sz="2600" b="1" dirty="0"/>
          </a:p>
          <a:p>
            <a:r>
              <a:rPr lang="bg-BG" sz="2600" dirty="0"/>
              <a:t>Задаваме </a:t>
            </a:r>
            <a:r>
              <a:rPr lang="bg-BG" sz="2600" b="1" dirty="0"/>
              <a:t>име</a:t>
            </a:r>
            <a:r>
              <a:rPr lang="bg-BG" sz="2600" dirty="0"/>
              <a:t> на </a:t>
            </a:r>
            <a:r>
              <a:rPr lang="bg-BG" sz="2600" b="1" dirty="0">
                <a:solidFill>
                  <a:schemeClr val="bg1"/>
                </a:solidFill>
              </a:rPr>
              <a:t>директорията</a:t>
            </a:r>
            <a:r>
              <a:rPr lang="bg-BG" sz="2600" dirty="0"/>
              <a:t>, в която ще се създадат </a:t>
            </a:r>
            <a:r>
              <a:rPr lang="bg-BG" sz="2600" b="1" dirty="0"/>
              <a:t>моделите</a:t>
            </a:r>
          </a:p>
          <a:p>
            <a:r>
              <a:rPr lang="bg-BG" sz="2600" dirty="0"/>
              <a:t>Избираме да се </a:t>
            </a:r>
            <a:r>
              <a:rPr lang="bg-BG" sz="2600" b="1" dirty="0"/>
              <a:t>генерират</a:t>
            </a:r>
            <a:r>
              <a:rPr lang="bg-BG" sz="2600" dirty="0"/>
              <a:t> </a:t>
            </a:r>
            <a:r>
              <a:rPr lang="bg-BG" sz="2600" b="1" dirty="0">
                <a:solidFill>
                  <a:schemeClr val="bg1"/>
                </a:solidFill>
              </a:rPr>
              <a:t>модели</a:t>
            </a:r>
            <a:r>
              <a:rPr lang="bg-BG" sz="2600" dirty="0"/>
              <a:t> и </a:t>
            </a:r>
            <a:r>
              <a:rPr lang="en-US" sz="26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DbContext</a:t>
            </a:r>
            <a:endParaRPr lang="bg-BG" sz="2600" b="1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bg-BG" sz="2600" dirty="0"/>
              <a:t>Избираме "</a:t>
            </a:r>
            <a:r>
              <a:rPr lang="en-US" sz="2600" b="1" dirty="0">
                <a:solidFill>
                  <a:schemeClr val="bg1"/>
                </a:solidFill>
              </a:rPr>
              <a:t>Include connection string in generated code</a:t>
            </a:r>
            <a:r>
              <a:rPr lang="bg-BG" sz="2600" dirty="0"/>
              <a:t>"</a:t>
            </a:r>
            <a:endParaRPr lang="en-US" sz="2600" b="1" dirty="0">
              <a:solidFill>
                <a:schemeClr val="bg1"/>
              </a:solidFill>
            </a:endParaRPr>
          </a:p>
          <a:p>
            <a:r>
              <a:rPr lang="bg-BG" sz="2600" dirty="0"/>
              <a:t>Избираме "</a:t>
            </a:r>
            <a:r>
              <a:rPr lang="en-US" sz="2600" b="1" dirty="0">
                <a:solidFill>
                  <a:schemeClr val="bg1"/>
                </a:solidFill>
              </a:rPr>
              <a:t>Install the EF Core provider package in the project</a:t>
            </a:r>
            <a:r>
              <a:rPr lang="bg-BG" sz="2600" dirty="0"/>
              <a:t>"</a:t>
            </a:r>
            <a:endParaRPr lang="en-US" sz="2600" dirty="0"/>
          </a:p>
          <a:p>
            <a:r>
              <a:rPr lang="bg-BG" sz="2600" dirty="0"/>
              <a:t>Натискаме </a:t>
            </a:r>
            <a:r>
              <a:rPr lang="en-US" sz="2600" b="1" dirty="0"/>
              <a:t>[</a:t>
            </a:r>
            <a:r>
              <a:rPr lang="en-US" sz="2600" b="1" dirty="0">
                <a:solidFill>
                  <a:schemeClr val="bg1"/>
                </a:solidFill>
              </a:rPr>
              <a:t>OK</a:t>
            </a:r>
            <a:r>
              <a:rPr lang="en-US" sz="2600" b="1" dirty="0"/>
              <a:t>]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CE3BDE7-B5C9-2928-2A6A-FCB781B93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bg-BG" sz="4000" dirty="0"/>
              <a:t>Използване на </a:t>
            </a:r>
            <a:r>
              <a:rPr lang="en-US" sz="4000" dirty="0"/>
              <a:t>EF Core Power Tools (</a:t>
            </a:r>
            <a:r>
              <a:rPr lang="bg-BG" sz="4000" dirty="0"/>
              <a:t>2</a:t>
            </a:r>
            <a:r>
              <a:rPr lang="en-US" sz="4000" dirty="0"/>
              <a:t>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F556BB1-CA2B-0F70-F7A4-7CF1999890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7830" y="1248279"/>
            <a:ext cx="4216400" cy="53721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EC042BB-B130-D143-3763-8F0FA7103A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9600" y="1250110"/>
            <a:ext cx="4216400" cy="53721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094933F-F953-34F3-0D0A-F486ED0E5C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9600" y="1251900"/>
            <a:ext cx="4216400" cy="53721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FAAFFA1-FE13-1732-6D6F-BF040B9BA5B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9600" y="1251900"/>
            <a:ext cx="4216400" cy="53721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E572EDA-5B97-4AD5-91CD-D0D1BCDFE5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9600" y="1251900"/>
            <a:ext cx="4216400" cy="53721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7EC517C-BAE9-5CD3-BC71-75B374094EC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29600" y="1251900"/>
            <a:ext cx="4216400" cy="53721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08DA7C6-C86F-10A5-323E-51FA8DE5A0E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9600" y="1251900"/>
            <a:ext cx="4216400" cy="537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731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Subtitle">
            <a:extLst>
              <a:ext uri="{FF2B5EF4-FFF2-40B4-BE49-F238E27FC236}">
                <a16:creationId xmlns:a16="http://schemas.microsoft.com/office/drawing/2014/main" id="{BEB5BB41-09D4-4E9F-8C80-EE8709171CB3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US" dirty="0"/>
              <a:t>DbContext и</a:t>
            </a:r>
            <a:r>
              <a:rPr lang="bg-BG" dirty="0"/>
              <a:t> </a:t>
            </a:r>
            <a:r>
              <a:rPr lang="en-US" dirty="0"/>
              <a:t>LINQ </a:t>
            </a:r>
            <a:r>
              <a:rPr lang="bg-BG" dirty="0"/>
              <a:t>заявки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028D9EA3-B5E0-4F17-9467-4BE3C280DA68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dirty="0"/>
              <a:t>Четене на данни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8CDDF5-AEC7-F7A4-EA35-C1ADEA82BFF1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1916" y="1905458"/>
            <a:ext cx="3028168" cy="1514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403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Класът </a:t>
            </a:r>
            <a:r>
              <a:rPr lang="en-US" dirty="0"/>
              <a:t>DbContext</a:t>
            </a:r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13F9D190-3903-EF8B-7706-999D7F35387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 lnSpcReduction="10000"/>
          </a:bodyPr>
          <a:lstStyle/>
          <a:p>
            <a:pPr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Db</a:t>
            </a:r>
            <a:r>
              <a:rPr lang="en-US" sz="3200" b="1" noProof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Context</a:t>
            </a:r>
            <a:r>
              <a:rPr lang="en-US" sz="3200" dirty="0"/>
              <a:t> </a:t>
            </a:r>
            <a:r>
              <a:rPr lang="bg-BG" sz="3200" dirty="0"/>
              <a:t>предоставя</a:t>
            </a:r>
            <a:r>
              <a:rPr lang="en-US" sz="3200" dirty="0"/>
              <a:t>:</a:t>
            </a:r>
          </a:p>
          <a:p>
            <a:pPr lvl="1">
              <a:buClr>
                <a:schemeClr val="tx1"/>
              </a:buClr>
            </a:pPr>
            <a:r>
              <a:rPr lang="en-US" sz="3100" b="1" dirty="0">
                <a:solidFill>
                  <a:schemeClr val="bg1"/>
                </a:solidFill>
              </a:rPr>
              <a:t>CRUD</a:t>
            </a:r>
            <a:r>
              <a:rPr lang="en-US" sz="3100" dirty="0"/>
              <a:t> </a:t>
            </a:r>
            <a:r>
              <a:rPr lang="bg-BG" sz="3100" dirty="0"/>
              <a:t>операции</a:t>
            </a:r>
            <a:endParaRPr lang="en-US" sz="3100" dirty="0"/>
          </a:p>
          <a:p>
            <a:pPr lvl="2">
              <a:buClr>
                <a:schemeClr val="tx1"/>
              </a:buClr>
            </a:pPr>
            <a:r>
              <a:rPr lang="bg-BG" sz="3000" dirty="0"/>
              <a:t>Начин за</a:t>
            </a:r>
            <a:r>
              <a:rPr lang="en-US" sz="3000" dirty="0"/>
              <a:t> </a:t>
            </a:r>
            <a:r>
              <a:rPr lang="bg-BG" sz="3000" b="1" dirty="0">
                <a:solidFill>
                  <a:schemeClr val="bg1"/>
                </a:solidFill>
              </a:rPr>
              <a:t>достъп </a:t>
            </a:r>
            <a:r>
              <a:rPr lang="bg-BG" sz="3000" dirty="0"/>
              <a:t>до</a:t>
            </a:r>
            <a:r>
              <a:rPr lang="bg-BG" sz="3000" b="1" dirty="0">
                <a:solidFill>
                  <a:schemeClr val="bg1"/>
                </a:solidFill>
              </a:rPr>
              <a:t> обекти</a:t>
            </a:r>
            <a:endParaRPr lang="en-US" sz="3000" b="1" dirty="0">
              <a:solidFill>
                <a:schemeClr val="bg1"/>
              </a:solidFill>
            </a:endParaRPr>
          </a:p>
          <a:p>
            <a:pPr lvl="2">
              <a:buClr>
                <a:schemeClr val="tx1"/>
              </a:buClr>
            </a:pPr>
            <a:r>
              <a:rPr lang="bg-BG" sz="3000" dirty="0"/>
              <a:t>Методи за </a:t>
            </a:r>
            <a:r>
              <a:rPr lang="bg-BG" sz="3000" b="1" dirty="0">
                <a:solidFill>
                  <a:schemeClr val="bg1"/>
                </a:solidFill>
              </a:rPr>
              <a:t>създаване</a:t>
            </a:r>
            <a:r>
              <a:rPr lang="en-US" sz="3000" dirty="0"/>
              <a:t> </a:t>
            </a:r>
            <a:r>
              <a:rPr lang="bg-BG" sz="3000" dirty="0"/>
              <a:t>на </a:t>
            </a:r>
            <a:r>
              <a:rPr lang="bg-BG" sz="3000" b="1" dirty="0"/>
              <a:t>нови обекти</a:t>
            </a:r>
            <a:r>
              <a:rPr lang="en-US" sz="3000" b="1" dirty="0"/>
              <a:t> </a:t>
            </a:r>
            <a:r>
              <a:rPr lang="en-US" sz="3000" dirty="0"/>
              <a:t>(</a:t>
            </a:r>
            <a:r>
              <a:rPr lang="en-US" sz="3000" b="1" noProof="1">
                <a:latin typeface="Consolas" panose="020B0609020204030204" pitchFamily="49" charset="0"/>
                <a:cs typeface="Consolas" panose="020B0609020204030204" pitchFamily="49" charset="0"/>
              </a:rPr>
              <a:t>Add() </a:t>
            </a:r>
            <a:r>
              <a:rPr lang="bg-BG" sz="3000" b="1" dirty="0"/>
              <a:t>метод</a:t>
            </a:r>
            <a:r>
              <a:rPr lang="en-US" sz="3000" dirty="0"/>
              <a:t>)</a:t>
            </a:r>
          </a:p>
          <a:p>
            <a:pPr lvl="2">
              <a:buClr>
                <a:schemeClr val="tx1"/>
              </a:buClr>
            </a:pPr>
            <a:r>
              <a:rPr lang="bg-BG" sz="3000" dirty="0"/>
              <a:t>Възможност</a:t>
            </a:r>
            <a:r>
              <a:rPr lang="en-US" sz="3000" dirty="0"/>
              <a:t> </a:t>
            </a:r>
            <a:r>
              <a:rPr lang="bg-BG" sz="3000" dirty="0"/>
              <a:t>за</a:t>
            </a:r>
            <a:r>
              <a:rPr lang="en-US" sz="3000" dirty="0"/>
              <a:t> </a:t>
            </a:r>
            <a:r>
              <a:rPr lang="bg-BG" sz="3000" b="1" dirty="0">
                <a:solidFill>
                  <a:schemeClr val="bg1"/>
                </a:solidFill>
              </a:rPr>
              <a:t>манипулиране </a:t>
            </a:r>
            <a:r>
              <a:rPr lang="bg-BG" sz="3000" dirty="0"/>
              <a:t>на </a:t>
            </a:r>
            <a:r>
              <a:rPr lang="bg-BG" sz="3000" b="1" dirty="0">
                <a:solidFill>
                  <a:schemeClr val="bg1"/>
                </a:solidFill>
              </a:rPr>
              <a:t>данни</a:t>
            </a:r>
            <a:r>
              <a:rPr lang="bg-BG" sz="3000" dirty="0"/>
              <a:t> от</a:t>
            </a:r>
            <a:r>
              <a:rPr lang="bg-BG" sz="3000" b="1" dirty="0">
                <a:solidFill>
                  <a:schemeClr val="bg1"/>
                </a:solidFill>
              </a:rPr>
              <a:t> </a:t>
            </a:r>
            <a:r>
              <a:rPr lang="bg-BG" sz="3000" b="1" dirty="0"/>
              <a:t>база данни </a:t>
            </a:r>
            <a:r>
              <a:rPr lang="bg-BG" sz="3000" dirty="0"/>
              <a:t>чрез </a:t>
            </a:r>
            <a:r>
              <a:rPr lang="bg-BG" sz="3000" b="1" dirty="0">
                <a:solidFill>
                  <a:schemeClr val="bg1"/>
                </a:solidFill>
              </a:rPr>
              <a:t>модифициране</a:t>
            </a:r>
            <a:r>
              <a:rPr lang="bg-BG" sz="3000" dirty="0"/>
              <a:t> на </a:t>
            </a:r>
            <a:r>
              <a:rPr lang="bg-BG" sz="3000" b="1" dirty="0">
                <a:solidFill>
                  <a:schemeClr val="bg1"/>
                </a:solidFill>
              </a:rPr>
              <a:t>обекти</a:t>
            </a:r>
          </a:p>
          <a:p>
            <a:pPr lvl="2">
              <a:buClr>
                <a:schemeClr val="tx1"/>
              </a:buClr>
            </a:pPr>
            <a:r>
              <a:rPr lang="bg-BG" sz="3000" dirty="0"/>
              <a:t>Начин за </a:t>
            </a:r>
            <a:r>
              <a:rPr lang="bg-BG" sz="3000" b="1" dirty="0">
                <a:solidFill>
                  <a:schemeClr val="bg1"/>
                </a:solidFill>
              </a:rPr>
              <a:t>изтриване</a:t>
            </a:r>
            <a:r>
              <a:rPr lang="bg-BG" sz="3000" dirty="0"/>
              <a:t> на </a:t>
            </a:r>
            <a:r>
              <a:rPr lang="bg-BG" sz="3000" b="1" dirty="0">
                <a:solidFill>
                  <a:schemeClr val="bg1"/>
                </a:solidFill>
              </a:rPr>
              <a:t>данни</a:t>
            </a:r>
            <a:r>
              <a:rPr lang="bg-BG" sz="3000" dirty="0"/>
              <a:t> от базата</a:t>
            </a:r>
            <a:endParaRPr lang="en-US" sz="3000" dirty="0"/>
          </a:p>
          <a:p>
            <a:r>
              <a:rPr lang="bg-BG" sz="3200" dirty="0"/>
              <a:t>Лесно </a:t>
            </a:r>
            <a:r>
              <a:rPr lang="bg-BG" sz="3200" b="1" dirty="0">
                <a:solidFill>
                  <a:schemeClr val="bg1"/>
                </a:solidFill>
              </a:rPr>
              <a:t>навигиране</a:t>
            </a:r>
            <a:r>
              <a:rPr lang="bg-BG" sz="3200" dirty="0"/>
              <a:t> през </a:t>
            </a:r>
            <a:r>
              <a:rPr lang="bg-BG" sz="3200" b="1" dirty="0"/>
              <a:t>връзките</a:t>
            </a:r>
            <a:r>
              <a:rPr lang="bg-BG" sz="3200" b="1" dirty="0">
                <a:solidFill>
                  <a:schemeClr val="bg1"/>
                </a:solidFill>
              </a:rPr>
              <a:t> </a:t>
            </a:r>
            <a:r>
              <a:rPr lang="bg-BG" sz="3200" dirty="0"/>
              <a:t>в</a:t>
            </a:r>
            <a:r>
              <a:rPr lang="bg-BG" sz="3200" b="1" dirty="0">
                <a:solidFill>
                  <a:schemeClr val="bg1"/>
                </a:solidFill>
              </a:rPr>
              <a:t> таблиците</a:t>
            </a:r>
            <a:endParaRPr lang="en-US" sz="3200" b="1" dirty="0">
              <a:solidFill>
                <a:schemeClr val="bg1"/>
              </a:solidFill>
            </a:endParaRPr>
          </a:p>
          <a:p>
            <a:r>
              <a:rPr lang="bg-BG" sz="3200" dirty="0"/>
              <a:t>Изпълнение на</a:t>
            </a:r>
            <a:r>
              <a:rPr lang="en-US" sz="3200" dirty="0"/>
              <a:t> </a:t>
            </a:r>
            <a:r>
              <a:rPr lang="en-US" sz="3200" b="1" dirty="0">
                <a:solidFill>
                  <a:schemeClr val="bg1"/>
                </a:solidFill>
              </a:rPr>
              <a:t>LINQ </a:t>
            </a:r>
            <a:r>
              <a:rPr lang="bg-BG" sz="3200" b="1" dirty="0">
                <a:solidFill>
                  <a:schemeClr val="bg1"/>
                </a:solidFill>
              </a:rPr>
              <a:t>заявки</a:t>
            </a:r>
            <a:r>
              <a:rPr lang="en-US" sz="3200" b="1" dirty="0">
                <a:solidFill>
                  <a:schemeClr val="bg1"/>
                </a:solidFill>
              </a:rPr>
              <a:t> </a:t>
            </a:r>
            <a:r>
              <a:rPr lang="bg-BG" sz="3200" dirty="0"/>
              <a:t>като </a:t>
            </a:r>
            <a:r>
              <a:rPr lang="en-US" sz="3200" b="1" dirty="0">
                <a:solidFill>
                  <a:schemeClr val="bg1"/>
                </a:solidFill>
              </a:rPr>
              <a:t>SQL </a:t>
            </a:r>
            <a:r>
              <a:rPr lang="bg-BG" sz="3200" b="1" dirty="0">
                <a:solidFill>
                  <a:schemeClr val="bg1"/>
                </a:solidFill>
              </a:rPr>
              <a:t>заявки</a:t>
            </a:r>
            <a:endParaRPr lang="en-US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0291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Използване на </a:t>
            </a:r>
            <a:r>
              <a:rPr lang="en-US" dirty="0"/>
              <a:t>DbContext</a:t>
            </a:r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13F9D190-3903-EF8B-7706-999D7F35387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 fontScale="92500" lnSpcReduction="10000"/>
          </a:bodyPr>
          <a:lstStyle/>
          <a:p>
            <a:r>
              <a:rPr lang="bg-BG" sz="3200" noProof="1"/>
              <a:t>Създаване на </a:t>
            </a:r>
            <a:r>
              <a:rPr lang="bg-BG" sz="3200" b="1" noProof="1"/>
              <a:t>инстанция</a:t>
            </a:r>
            <a:r>
              <a:rPr lang="bg-BG" sz="3200" noProof="1"/>
              <a:t> на </a:t>
            </a:r>
            <a:r>
              <a:rPr lang="en-US" sz="3200" b="1" noProof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DbContext</a:t>
            </a:r>
            <a:r>
              <a:rPr lang="en-US" sz="3200" dirty="0"/>
              <a:t>:</a:t>
            </a:r>
          </a:p>
          <a:p>
            <a:pPr lvl="1"/>
            <a:endParaRPr lang="en-US" sz="3399" dirty="0"/>
          </a:p>
          <a:p>
            <a:r>
              <a:rPr lang="bg-BG" sz="3200" dirty="0"/>
              <a:t>В </a:t>
            </a:r>
            <a:r>
              <a:rPr lang="bg-BG" sz="3200" b="1" dirty="0"/>
              <a:t>конструктора</a:t>
            </a:r>
            <a:r>
              <a:rPr lang="bg-BG" sz="3200" dirty="0"/>
              <a:t> може да подадем </a:t>
            </a:r>
            <a:r>
              <a:rPr lang="bg-BG" sz="3200" b="1" dirty="0">
                <a:solidFill>
                  <a:schemeClr val="bg1"/>
                </a:solidFill>
              </a:rPr>
              <a:t>връзката</a:t>
            </a:r>
            <a:r>
              <a:rPr lang="bg-BG" sz="3200" dirty="0"/>
              <a:t> към база данни</a:t>
            </a:r>
            <a:r>
              <a:rPr lang="en-US" sz="3200" dirty="0"/>
              <a:t> </a:t>
            </a:r>
            <a:r>
              <a:rPr lang="en-US" sz="3200" b="1" dirty="0"/>
              <a:t>(</a:t>
            </a:r>
            <a:r>
              <a:rPr lang="en-US" sz="3200" b="1" dirty="0">
                <a:solidFill>
                  <a:schemeClr val="bg1"/>
                </a:solidFill>
              </a:rPr>
              <a:t>connection string</a:t>
            </a:r>
            <a:r>
              <a:rPr lang="en-US" sz="3200" b="1" dirty="0"/>
              <a:t>)</a:t>
            </a:r>
          </a:p>
          <a:p>
            <a:pPr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DbContext</a:t>
            </a:r>
            <a:r>
              <a:rPr lang="en-US" sz="3200" dirty="0"/>
              <a:t> </a:t>
            </a:r>
            <a:r>
              <a:rPr lang="bg-BG" sz="3200" dirty="0"/>
              <a:t>характеристики</a:t>
            </a:r>
            <a:r>
              <a:rPr lang="en-US" sz="3200" dirty="0"/>
              <a:t>:</a:t>
            </a:r>
          </a:p>
          <a:p>
            <a:pPr lvl="1">
              <a:buClr>
                <a:schemeClr val="tx1"/>
              </a:buClr>
            </a:pPr>
            <a:r>
              <a:rPr lang="en-US" sz="3000" b="1" noProof="1">
                <a:solidFill>
                  <a:schemeClr val="bg1"/>
                </a:solidFill>
              </a:rPr>
              <a:t>Database</a:t>
            </a:r>
            <a:r>
              <a:rPr lang="en-US" sz="3000" dirty="0"/>
              <a:t> – </a:t>
            </a:r>
            <a:r>
              <a:rPr lang="en-US" sz="30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EnsureCreated</a:t>
            </a:r>
            <a:r>
              <a:rPr lang="en-US" sz="3000" dirty="0"/>
              <a:t>/</a:t>
            </a:r>
            <a:r>
              <a:rPr lang="en-US" sz="30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Deleted</a:t>
            </a:r>
            <a:r>
              <a:rPr lang="en-US" sz="3000" dirty="0"/>
              <a:t> </a:t>
            </a:r>
            <a:r>
              <a:rPr lang="bg-BG" sz="3000" dirty="0"/>
              <a:t>методи</a:t>
            </a:r>
            <a:r>
              <a:rPr lang="en-US" sz="3000" dirty="0"/>
              <a:t>, DB Connection</a:t>
            </a:r>
          </a:p>
          <a:p>
            <a:pPr lvl="1">
              <a:buClr>
                <a:schemeClr val="tx1"/>
              </a:buClr>
            </a:pPr>
            <a:r>
              <a:rPr lang="en-US" sz="30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ChangeTracker</a:t>
            </a:r>
            <a:r>
              <a:rPr lang="en-US" sz="3000" dirty="0"/>
              <a:t> </a:t>
            </a:r>
            <a:r>
              <a:rPr lang="bg-BG" sz="3000" dirty="0"/>
              <a:t>–</a:t>
            </a:r>
            <a:r>
              <a:rPr lang="en-US" sz="3000" dirty="0"/>
              <a:t> </a:t>
            </a:r>
            <a:r>
              <a:rPr lang="bg-BG" sz="3000" dirty="0"/>
              <a:t>Съдържа информация за </a:t>
            </a:r>
            <a:r>
              <a:rPr lang="bg-BG" sz="3000" b="1" dirty="0">
                <a:solidFill>
                  <a:schemeClr val="bg1"/>
                </a:solidFill>
              </a:rPr>
              <a:t>автоматично проследяване</a:t>
            </a:r>
            <a:r>
              <a:rPr lang="bg-BG" sz="3000" dirty="0"/>
              <a:t> на </a:t>
            </a:r>
            <a:r>
              <a:rPr lang="bg-BG" sz="3000" b="1" dirty="0"/>
              <a:t>промените</a:t>
            </a:r>
            <a:endParaRPr lang="en-US" sz="3000" b="1" dirty="0"/>
          </a:p>
          <a:p>
            <a:pPr lvl="1">
              <a:buClr>
                <a:schemeClr val="tx1"/>
              </a:buClr>
            </a:pPr>
            <a:r>
              <a:rPr lang="bg-BG" sz="3000" dirty="0"/>
              <a:t>Всички </a:t>
            </a:r>
            <a:r>
              <a:rPr lang="bg-BG" sz="3000" b="1" dirty="0">
                <a:solidFill>
                  <a:schemeClr val="bg1"/>
                </a:solidFill>
              </a:rPr>
              <a:t>класове</a:t>
            </a:r>
            <a:r>
              <a:rPr lang="bg-BG" sz="3000" dirty="0"/>
              <a:t> (</a:t>
            </a:r>
            <a:r>
              <a:rPr lang="bg-BG" sz="3000" b="1" dirty="0"/>
              <a:t>таблици</a:t>
            </a:r>
            <a:r>
              <a:rPr lang="en-US" sz="3000" dirty="0"/>
              <a:t>)</a:t>
            </a:r>
            <a:r>
              <a:rPr lang="bg-BG" sz="3000" b="1" dirty="0"/>
              <a:t> </a:t>
            </a:r>
            <a:r>
              <a:rPr lang="bg-BG" sz="3000" dirty="0"/>
              <a:t>са изредени като </a:t>
            </a:r>
            <a:r>
              <a:rPr lang="bg-BG" sz="3000" b="1" dirty="0">
                <a:solidFill>
                  <a:schemeClr val="bg1"/>
                </a:solidFill>
              </a:rPr>
              <a:t>свойства</a:t>
            </a:r>
            <a:r>
              <a:rPr lang="bg-BG" sz="3000" dirty="0"/>
              <a:t> (</a:t>
            </a:r>
            <a:r>
              <a:rPr lang="en-US" sz="3000" b="1" dirty="0"/>
              <a:t>properties</a:t>
            </a:r>
            <a:r>
              <a:rPr lang="en-US" sz="3000" dirty="0"/>
              <a:t>)</a:t>
            </a:r>
          </a:p>
          <a:p>
            <a:pPr lvl="2">
              <a:buClr>
                <a:schemeClr val="tx1"/>
              </a:buClr>
            </a:pPr>
            <a:r>
              <a:rPr lang="bg-BG" sz="2600" dirty="0"/>
              <a:t>Например</a:t>
            </a:r>
            <a:r>
              <a:rPr lang="en-US" sz="2600" dirty="0"/>
              <a:t> </a:t>
            </a:r>
            <a:r>
              <a:rPr lang="en-US" sz="2600" b="1" noProof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DbSet&lt;Employee&gt; Employees { get; set; }</a:t>
            </a:r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5DF70964-08C1-23B3-198A-C18C505396EB}"/>
              </a:ext>
            </a:extLst>
          </p:cNvPr>
          <p:cNvSpPr txBox="1">
            <a:spLocks/>
          </p:cNvSpPr>
          <p:nvPr/>
        </p:nvSpPr>
        <p:spPr>
          <a:xfrm>
            <a:off x="742394" y="1764000"/>
            <a:ext cx="10707211" cy="46154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99" b="1" noProof="1">
                <a:latin typeface="Consolas" pitchFamily="49" charset="0"/>
                <a:cs typeface="Consolas" pitchFamily="49" charset="0"/>
              </a:rPr>
              <a:t>var context = new DbContext();</a:t>
            </a:r>
          </a:p>
        </p:txBody>
      </p:sp>
    </p:spTree>
    <p:extLst>
      <p:ext uri="{BB962C8B-B14F-4D97-AF65-F5344CB8AC3E}">
        <p14:creationId xmlns:p14="http://schemas.microsoft.com/office/powerpoint/2010/main" val="527813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Четене на данни с </a:t>
            </a:r>
            <a:r>
              <a:rPr lang="en-US" dirty="0"/>
              <a:t>LINQ </a:t>
            </a:r>
            <a:r>
              <a:rPr lang="bg-BG" dirty="0"/>
              <a:t>заявки </a:t>
            </a:r>
            <a:r>
              <a:rPr lang="en-US" dirty="0"/>
              <a:t>(1)</a:t>
            </a:r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13F9D190-3903-EF8B-7706-999D7F35387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bg-BG" sz="3200" dirty="0"/>
              <a:t>Изпълнение на</a:t>
            </a:r>
            <a:r>
              <a:rPr lang="en-US" sz="3200" dirty="0"/>
              <a:t> </a:t>
            </a:r>
            <a:r>
              <a:rPr lang="en-US" sz="3200" b="1" dirty="0">
                <a:solidFill>
                  <a:schemeClr val="bg1"/>
                </a:solidFill>
              </a:rPr>
              <a:t>LINQ-to-Entities</a:t>
            </a:r>
            <a:r>
              <a:rPr lang="en-US" sz="3200" dirty="0"/>
              <a:t> </a:t>
            </a:r>
            <a:r>
              <a:rPr lang="bg-BG" sz="3200" dirty="0"/>
              <a:t>заявка</a:t>
            </a:r>
            <a:r>
              <a:rPr lang="en-US" sz="3200" dirty="0"/>
              <a:t> </a:t>
            </a:r>
            <a:r>
              <a:rPr lang="bg-BG" sz="3200" dirty="0"/>
              <a:t>над</a:t>
            </a:r>
            <a:r>
              <a:rPr lang="en-US" sz="3200" dirty="0"/>
              <a:t> </a:t>
            </a:r>
            <a:r>
              <a:rPr lang="en-US" sz="3200" b="1" dirty="0"/>
              <a:t>EF Core </a:t>
            </a:r>
            <a:r>
              <a:rPr lang="bg-BG" sz="3200" b="1" dirty="0"/>
              <a:t>обект</a:t>
            </a:r>
            <a:r>
              <a:rPr lang="en-US" sz="3200" dirty="0"/>
              <a:t>:</a:t>
            </a:r>
          </a:p>
          <a:p>
            <a:pPr>
              <a:lnSpc>
                <a:spcPct val="100000"/>
              </a:lnSpc>
            </a:pPr>
            <a:endParaRPr lang="en-US" sz="3200" dirty="0"/>
          </a:p>
          <a:p>
            <a:pPr>
              <a:lnSpc>
                <a:spcPct val="100000"/>
              </a:lnSpc>
            </a:pPr>
            <a:endParaRPr lang="en-US" sz="3200" dirty="0"/>
          </a:p>
          <a:p>
            <a:pPr>
              <a:lnSpc>
                <a:spcPct val="100000"/>
              </a:lnSpc>
            </a:pPr>
            <a:endParaRPr lang="en-US" sz="3200" dirty="0"/>
          </a:p>
          <a:p>
            <a:pPr>
              <a:lnSpc>
                <a:spcPct val="100000"/>
              </a:lnSpc>
            </a:pPr>
            <a:endParaRPr lang="en-US" sz="3200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3200" b="1" noProof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Employees</a:t>
            </a:r>
            <a:r>
              <a:rPr lang="en-US" sz="3200" dirty="0"/>
              <a:t> </a:t>
            </a:r>
            <a:r>
              <a:rPr lang="bg-BG" sz="3200" dirty="0"/>
              <a:t>свойство</a:t>
            </a:r>
            <a:r>
              <a:rPr lang="en-US" sz="3200" dirty="0"/>
              <a:t> </a:t>
            </a:r>
            <a:r>
              <a:rPr lang="bg-BG" sz="3200" dirty="0"/>
              <a:t>в </a:t>
            </a:r>
            <a:r>
              <a:rPr lang="en-US" sz="3200" b="1" noProof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DbContext</a:t>
            </a:r>
            <a:r>
              <a:rPr lang="en-US" sz="3200" dirty="0"/>
              <a:t>: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E6A903E0-E029-9CB2-A215-6CCD83193798}"/>
              </a:ext>
            </a:extLst>
          </p:cNvPr>
          <p:cNvSpPr txBox="1">
            <a:spLocks/>
          </p:cNvSpPr>
          <p:nvPr/>
        </p:nvSpPr>
        <p:spPr>
          <a:xfrm>
            <a:off x="649521" y="5015532"/>
            <a:ext cx="8432947" cy="12003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lvl="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 sz="2000" b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noProof="1">
                <a:solidFill>
                  <a:schemeClr val="tx1"/>
                </a:solidFill>
                <a:effectLst/>
              </a:rPr>
              <a:t>public partial class SoftUniContext : DbContext {</a:t>
            </a:r>
          </a:p>
          <a:p>
            <a:pPr>
              <a:lnSpc>
                <a:spcPct val="90000"/>
              </a:lnSpc>
            </a:pPr>
            <a:r>
              <a:rPr lang="en-US" noProof="1">
                <a:solidFill>
                  <a:schemeClr val="tx1"/>
                </a:solidFill>
                <a:effectLst/>
              </a:rPr>
              <a:t>  </a:t>
            </a:r>
            <a:r>
              <a:rPr lang="en-US" noProof="1">
                <a:solidFill>
                  <a:schemeClr val="bg1"/>
                </a:solidFill>
                <a:effectLst/>
              </a:rPr>
              <a:t>public DbSet&lt;Employee&gt; Employees { get; set; }</a:t>
            </a:r>
          </a:p>
          <a:p>
            <a:pPr>
              <a:lnSpc>
                <a:spcPct val="90000"/>
              </a:lnSpc>
            </a:pPr>
            <a:r>
              <a:rPr lang="en-US" noProof="1">
                <a:solidFill>
                  <a:schemeClr val="tx1"/>
                </a:solidFill>
                <a:effectLst/>
              </a:rPr>
              <a:t>  …</a:t>
            </a:r>
          </a:p>
          <a:p>
            <a:pPr>
              <a:lnSpc>
                <a:spcPct val="90000"/>
              </a:lnSpc>
            </a:pPr>
            <a:r>
              <a:rPr lang="en-US" noProof="1">
                <a:solidFill>
                  <a:schemeClr val="tx1"/>
                </a:solidFill>
                <a:effectLst/>
              </a:rPr>
              <a:t>}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05F413A3-9AC1-A200-87F9-134E24F929D9}"/>
              </a:ext>
            </a:extLst>
          </p:cNvPr>
          <p:cNvSpPr txBox="1">
            <a:spLocks/>
          </p:cNvSpPr>
          <p:nvPr/>
        </p:nvSpPr>
        <p:spPr>
          <a:xfrm>
            <a:off x="649521" y="1815726"/>
            <a:ext cx="11119304" cy="230832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public static string FindEmployeesWithJobTitle(SoftUniContext context)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   var </a:t>
            </a:r>
            <a:r>
              <a:rPr lang="en-US" sz="20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employees</a:t>
            </a:r>
            <a:r>
              <a:rPr lang="en-US" sz="2000" b="1" noProof="1">
                <a:latin typeface="Consolas" pitchFamily="49" charset="0"/>
                <a:cs typeface="Consolas" pitchFamily="49" charset="0"/>
              </a:rPr>
              <a:t> = context.Employees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      .</a:t>
            </a:r>
            <a:r>
              <a:rPr lang="en-US" sz="20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Where</a:t>
            </a:r>
            <a:r>
              <a:rPr lang="en-US" sz="2000" b="1" noProof="1">
                <a:latin typeface="Consolas" pitchFamily="49" charset="0"/>
                <a:cs typeface="Consolas" pitchFamily="49" charset="0"/>
              </a:rPr>
              <a:t>(e =&gt; e.JobTitle == "Design Engineer")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      .</a:t>
            </a:r>
            <a:r>
              <a:rPr lang="en-US" sz="20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Select</a:t>
            </a:r>
            <a:r>
              <a:rPr lang="en-US" sz="2000" b="1" noProof="1">
                <a:latin typeface="Consolas" pitchFamily="49" charset="0"/>
                <a:cs typeface="Consolas" pitchFamily="49" charset="0"/>
              </a:rPr>
              <a:t>(x =&gt; x.FirstName)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      .</a:t>
            </a:r>
            <a:r>
              <a:rPr lang="en-US" sz="20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ToList</a:t>
            </a:r>
            <a:r>
              <a:rPr lang="en-US" sz="2000" b="1" noProof="1">
                <a:latin typeface="Consolas" pitchFamily="49" charset="0"/>
                <a:cs typeface="Consolas" pitchFamily="49" charset="0"/>
              </a:rPr>
              <a:t>();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   return string.Join(Environment.NewLine, </a:t>
            </a:r>
            <a:r>
              <a:rPr lang="en-US" sz="20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employees</a:t>
            </a:r>
            <a:r>
              <a:rPr lang="en-US" sz="2000" b="1" noProof="1"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1" name="AutoShape 7">
            <a:extLst>
              <a:ext uri="{FF2B5EF4-FFF2-40B4-BE49-F238E27FC236}">
                <a16:creationId xmlns:a16="http://schemas.microsoft.com/office/drawing/2014/main" id="{03D4CBFD-64FB-4D6F-9438-6843ADFA80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53327" y="2565109"/>
            <a:ext cx="2671471" cy="919090"/>
          </a:xfrm>
          <a:prstGeom prst="wedgeRoundRectCallout">
            <a:avLst>
              <a:gd name="adj1" fmla="val -84624"/>
              <a:gd name="adj2" fmla="val -4444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 eaLnBrk="0" hangingPunct="0"/>
            <a:r>
              <a:rPr lang="en-US" sz="2399" b="1" noProof="1">
                <a:solidFill>
                  <a:schemeClr val="accent1">
                    <a:lumMod val="60000"/>
                    <a:lumOff val="40000"/>
                  </a:schemeClr>
                </a:solidFill>
              </a:rPr>
              <a:t>EF Core </a:t>
            </a:r>
            <a:r>
              <a:rPr lang="bg-BG" sz="2399" b="1" noProof="1">
                <a:solidFill>
                  <a:schemeClr val="bg2"/>
                </a:solidFill>
              </a:rPr>
              <a:t>превежда в</a:t>
            </a:r>
            <a:r>
              <a:rPr lang="en-US" sz="2399" b="1" noProof="1">
                <a:solidFill>
                  <a:schemeClr val="bg2"/>
                </a:solidFill>
              </a:rPr>
              <a:t> </a:t>
            </a:r>
            <a:r>
              <a:rPr lang="en-US" sz="2399" b="1" noProof="1">
                <a:solidFill>
                  <a:schemeClr val="accent1">
                    <a:lumMod val="60000"/>
                    <a:lumOff val="40000"/>
                  </a:schemeClr>
                </a:solidFill>
              </a:rPr>
              <a:t>SQL</a:t>
            </a:r>
            <a:r>
              <a:rPr lang="en-US" sz="2399" b="1" noProof="1">
                <a:solidFill>
                  <a:schemeClr val="bg2"/>
                </a:solidFill>
              </a:rPr>
              <a:t> </a:t>
            </a:r>
            <a:r>
              <a:rPr lang="bg-BG" sz="2399" b="1" noProof="1">
                <a:solidFill>
                  <a:schemeClr val="accent1">
                    <a:lumMod val="60000"/>
                    <a:lumOff val="40000"/>
                  </a:schemeClr>
                </a:solidFill>
              </a:rPr>
              <a:t>заявка</a:t>
            </a:r>
            <a:endParaRPr lang="en-US" sz="2399" b="1" noProof="1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68FE317-045A-37DB-87EB-9A9FD9D564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9746" y="3629325"/>
            <a:ext cx="3255052" cy="1241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329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1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Четене на данни с </a:t>
            </a:r>
            <a:r>
              <a:rPr lang="en-US" dirty="0"/>
              <a:t>LINQ </a:t>
            </a:r>
            <a:r>
              <a:rPr lang="bg-BG" dirty="0"/>
              <a:t>заявки </a:t>
            </a:r>
            <a:r>
              <a:rPr lang="en-US" dirty="0"/>
              <a:t>(</a:t>
            </a:r>
            <a:r>
              <a:rPr lang="bg-BG" dirty="0"/>
              <a:t>2</a:t>
            </a:r>
            <a:r>
              <a:rPr lang="en-US" dirty="0"/>
              <a:t>)</a:t>
            </a:r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13F9D190-3903-EF8B-7706-999D7F35387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pPr>
              <a:spcBef>
                <a:spcPts val="1799"/>
              </a:spcBef>
            </a:pPr>
            <a:r>
              <a:rPr lang="bg-BG" sz="3400" dirty="0"/>
              <a:t>Намиране на елемент по </a:t>
            </a:r>
            <a:r>
              <a:rPr lang="en-US" sz="34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ID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2C520DB1-584D-E594-A400-FDAAD7354F5F}"/>
              </a:ext>
            </a:extLst>
          </p:cNvPr>
          <p:cNvSpPr txBox="1">
            <a:spLocks/>
          </p:cNvSpPr>
          <p:nvPr/>
        </p:nvSpPr>
        <p:spPr>
          <a:xfrm>
            <a:off x="618598" y="2012650"/>
            <a:ext cx="11134432" cy="208672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public static string FindProjectWithId(SoftUniContext context)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   var </a:t>
            </a:r>
            <a:r>
              <a:rPr lang="en-US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project</a:t>
            </a:r>
            <a:r>
              <a:rPr lang="en-US" sz="2400" b="1" noProof="1">
                <a:latin typeface="Consolas" pitchFamily="49" charset="0"/>
                <a:cs typeface="Consolas" pitchFamily="49" charset="0"/>
              </a:rPr>
              <a:t> = context.Projects.</a:t>
            </a:r>
            <a:r>
              <a:rPr lang="en-US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Find(2)</a:t>
            </a:r>
            <a:r>
              <a:rPr lang="en-US" sz="2400" b="1" noProof="1"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400" b="1" noProof="1"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   return </a:t>
            </a:r>
            <a:r>
              <a:rPr lang="en-US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project</a:t>
            </a:r>
            <a:r>
              <a:rPr lang="en-US" sz="2400" b="1" noProof="1">
                <a:latin typeface="Consolas" pitchFamily="49" charset="0"/>
                <a:cs typeface="Consolas" pitchFamily="49" charset="0"/>
              </a:rPr>
              <a:t>.</a:t>
            </a:r>
            <a:r>
              <a:rPr lang="en-US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Name</a:t>
            </a:r>
            <a:r>
              <a:rPr lang="en-US" sz="2400" b="1" noProof="1"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6" name="Картина 5">
            <a:extLst>
              <a:ext uri="{FF2B5EF4-FFF2-40B4-BE49-F238E27FC236}">
                <a16:creationId xmlns:a16="http://schemas.microsoft.com/office/drawing/2014/main" id="{EB6B93AC-0BBA-C990-D9B4-8D6E7536D7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0"/>
          <a:stretch/>
        </p:blipFill>
        <p:spPr>
          <a:xfrm>
            <a:off x="4109757" y="5117650"/>
            <a:ext cx="3972485" cy="1146350"/>
          </a:xfrm>
          <a:prstGeom prst="rect">
            <a:avLst/>
          </a:prstGeom>
          <a:ln>
            <a:solidFill>
              <a:schemeClr val="bg2">
                <a:lumMod val="85000"/>
              </a:schemeClr>
            </a:solidFill>
          </a:ln>
        </p:spPr>
      </p:pic>
      <p:sp>
        <p:nvSpPr>
          <p:cNvPr id="2" name="Arrow: Right 10">
            <a:extLst>
              <a:ext uri="{FF2B5EF4-FFF2-40B4-BE49-F238E27FC236}">
                <a16:creationId xmlns:a16="http://schemas.microsoft.com/office/drawing/2014/main" id="{81C1F833-DB9C-ADBB-CD83-5AEFF63D8A81}"/>
              </a:ext>
            </a:extLst>
          </p:cNvPr>
          <p:cNvSpPr/>
          <p:nvPr/>
        </p:nvSpPr>
        <p:spPr>
          <a:xfrm rot="5400000">
            <a:off x="5757877" y="4331002"/>
            <a:ext cx="676244" cy="49500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99"/>
          </a:p>
        </p:txBody>
      </p:sp>
    </p:spTree>
    <p:extLst>
      <p:ext uri="{BB962C8B-B14F-4D97-AF65-F5344CB8AC3E}">
        <p14:creationId xmlns:p14="http://schemas.microsoft.com/office/powerpoint/2010/main" val="3232378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Subtitle">
            <a:extLst>
              <a:ext uri="{FF2B5EF4-FFF2-40B4-BE49-F238E27FC236}">
                <a16:creationId xmlns:a16="http://schemas.microsoft.com/office/drawing/2014/main" id="{BEB5BB41-09D4-4E9F-8C80-EE8709171CB3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US" dirty="0"/>
              <a:t>Connection String</a:t>
            </a:r>
            <a:endParaRPr lang="bg-BG" dirty="0"/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028D9EA3-B5E0-4F17-9467-4BE3C280DA68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sz="4400" dirty="0"/>
              <a:t>Конфигурация на връзка към база данни</a:t>
            </a:r>
            <a:endParaRPr lang="en-US" sz="4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4CDDCB1-5B75-BFCE-B37B-E4E70E35E5F8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9760" y="1719000"/>
            <a:ext cx="2212479" cy="1866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120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26DA4E5-4903-C868-7BE8-4D5D608931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28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6E2FEB-0DED-FF7A-6C13-E672C49F8C0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В </a:t>
            </a:r>
            <a:r>
              <a:rPr lang="en-GB" b="1" dirty="0">
                <a:solidFill>
                  <a:schemeClr val="bg1"/>
                </a:solidFill>
              </a:rPr>
              <a:t>EF Core</a:t>
            </a:r>
            <a:r>
              <a:rPr lang="en-GB" dirty="0"/>
              <a:t>, </a:t>
            </a:r>
            <a:r>
              <a:rPr lang="bg-BG" b="1" dirty="0"/>
              <a:t>конфигурацията</a:t>
            </a:r>
            <a:r>
              <a:rPr lang="bg-BG" dirty="0"/>
              <a:t> на </a:t>
            </a:r>
            <a:r>
              <a:rPr lang="bg-BG" b="1" dirty="0"/>
              <a:t>връзката</a:t>
            </a:r>
            <a:r>
              <a:rPr lang="bg-BG" dirty="0"/>
              <a:t> към база данни се извършва чрез </a:t>
            </a:r>
            <a:r>
              <a:rPr lang="bg-BG" b="1" dirty="0">
                <a:solidFill>
                  <a:schemeClr val="bg1"/>
                </a:solidFill>
              </a:rPr>
              <a:t>задаване </a:t>
            </a:r>
            <a:r>
              <a:rPr lang="bg-BG" dirty="0"/>
              <a:t>на </a:t>
            </a:r>
            <a:r>
              <a:rPr lang="en-GB" b="1" dirty="0">
                <a:solidFill>
                  <a:schemeClr val="bg1"/>
                </a:solidFill>
              </a:rPr>
              <a:t>connection string</a:t>
            </a:r>
            <a:endParaRPr lang="bg-BG" b="1" dirty="0">
              <a:solidFill>
                <a:schemeClr val="bg1"/>
              </a:solidFill>
            </a:endParaRPr>
          </a:p>
          <a:p>
            <a:pPr lvl="1"/>
            <a:r>
              <a:rPr lang="bg-BG" dirty="0"/>
              <a:t>Той съдържа </a:t>
            </a:r>
            <a:r>
              <a:rPr lang="bg-BG" b="1" dirty="0">
                <a:solidFill>
                  <a:schemeClr val="bg1"/>
                </a:solidFill>
              </a:rPr>
              <a:t>информация</a:t>
            </a:r>
            <a:r>
              <a:rPr lang="bg-BG" dirty="0"/>
              <a:t> за </a:t>
            </a:r>
            <a:r>
              <a:rPr lang="bg-BG" b="1" dirty="0"/>
              <a:t>сървър</a:t>
            </a:r>
            <a:r>
              <a:rPr lang="bg-BG" dirty="0"/>
              <a:t>, </a:t>
            </a:r>
            <a:r>
              <a:rPr lang="bg-BG" b="1" dirty="0"/>
              <a:t>база данни</a:t>
            </a:r>
            <a:r>
              <a:rPr lang="bg-BG" dirty="0"/>
              <a:t>, </a:t>
            </a:r>
            <a:r>
              <a:rPr lang="bg-BG" b="1" dirty="0"/>
              <a:t>потребителско име </a:t>
            </a:r>
            <a:r>
              <a:rPr lang="bg-BG" dirty="0"/>
              <a:t>и </a:t>
            </a:r>
            <a:r>
              <a:rPr lang="bg-BG" b="1" dirty="0"/>
              <a:t>парола</a:t>
            </a:r>
            <a:r>
              <a:rPr lang="bg-BG" dirty="0"/>
              <a:t>, и други </a:t>
            </a:r>
            <a:r>
              <a:rPr lang="bg-BG" b="1" dirty="0">
                <a:solidFill>
                  <a:schemeClr val="bg1"/>
                </a:solidFill>
              </a:rPr>
              <a:t>параметри</a:t>
            </a:r>
            <a:endParaRPr lang="en-US" b="1" dirty="0">
              <a:solidFill>
                <a:schemeClr val="bg1"/>
              </a:solidFill>
            </a:endParaRPr>
          </a:p>
          <a:p>
            <a:pPr lvl="1"/>
            <a:r>
              <a:rPr lang="bg-BG" b="1" dirty="0"/>
              <a:t>Пример</a:t>
            </a:r>
            <a:r>
              <a:rPr lang="bg-BG" dirty="0"/>
              <a:t>:</a:t>
            </a:r>
            <a:endParaRPr lang="en-BG" dirty="0"/>
          </a:p>
          <a:p>
            <a:endParaRPr lang="en-B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F00B37C-338E-4D12-B850-43F40611B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Какво е </a:t>
            </a:r>
            <a:r>
              <a:rPr lang="en-US" dirty="0"/>
              <a:t>connection </a:t>
            </a:r>
            <a:r>
              <a:rPr lang="en-GB" dirty="0"/>
              <a:t>string?</a:t>
            </a:r>
            <a:endParaRPr lang="en-BG" dirty="0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65CCF1E4-B174-1DDF-24C1-0C7400D33C51}"/>
              </a:ext>
            </a:extLst>
          </p:cNvPr>
          <p:cNvSpPr txBox="1">
            <a:spLocks/>
          </p:cNvSpPr>
          <p:nvPr/>
        </p:nvSpPr>
        <p:spPr>
          <a:xfrm>
            <a:off x="1101000" y="4369213"/>
            <a:ext cx="9663466" cy="129266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600" b="1" noProof="1">
                <a:latin typeface="Consolas" panose="020B0609020204030204" pitchFamily="49" charset="0"/>
              </a:rPr>
              <a:t>"Server=&lt;и</a:t>
            </a:r>
            <a:r>
              <a:rPr lang="bg-BG" sz="2600" b="1" i="1" noProof="1">
                <a:latin typeface="Consolas" panose="020B0609020204030204" pitchFamily="49" charset="0"/>
              </a:rPr>
              <a:t>ме на сървър</a:t>
            </a:r>
            <a:r>
              <a:rPr lang="en-US" sz="2600" b="1" noProof="1">
                <a:latin typeface="Consolas" panose="020B0609020204030204" pitchFamily="49" charset="0"/>
              </a:rPr>
              <a:t>&gt;;Initial Catalog=&lt;</a:t>
            </a:r>
            <a:r>
              <a:rPr lang="en-US" sz="2600" b="1" i="1" noProof="1">
                <a:latin typeface="Consolas" panose="020B0609020204030204" pitchFamily="49" charset="0"/>
              </a:rPr>
              <a:t>и</a:t>
            </a:r>
            <a:r>
              <a:rPr lang="bg-BG" sz="2600" b="1" i="1" noProof="1">
                <a:latin typeface="Consolas" panose="020B0609020204030204" pitchFamily="49" charset="0"/>
              </a:rPr>
              <a:t>ме на баз</a:t>
            </a:r>
            <a:r>
              <a:rPr lang="en-US" sz="2600" b="1" i="1" noProof="1">
                <a:latin typeface="Consolas" panose="020B0609020204030204" pitchFamily="49" charset="0"/>
              </a:rPr>
              <a:t>а </a:t>
            </a:r>
            <a:r>
              <a:rPr lang="bg-BG" sz="2600" b="1" i="1" noProof="1">
                <a:latin typeface="Consolas" panose="020B0609020204030204" pitchFamily="49" charset="0"/>
              </a:rPr>
              <a:t>данни</a:t>
            </a:r>
            <a:r>
              <a:rPr lang="en-US" sz="2600" b="1" noProof="1">
                <a:latin typeface="Consolas" panose="020B0609020204030204" pitchFamily="49" charset="0"/>
              </a:rPr>
              <a:t>&gt;;User=&lt;</a:t>
            </a:r>
            <a:r>
              <a:rPr lang="bg-BG" sz="2600" b="1" i="1" noProof="1">
                <a:latin typeface="Consolas" panose="020B0609020204030204" pitchFamily="49" charset="0"/>
              </a:rPr>
              <a:t>потребителско име</a:t>
            </a:r>
            <a:r>
              <a:rPr lang="en-US" sz="2600" b="1" noProof="1">
                <a:latin typeface="Consolas" panose="020B0609020204030204" pitchFamily="49" charset="0"/>
              </a:rPr>
              <a:t>&gt;</a:t>
            </a:r>
            <a:r>
              <a:rPr lang="bg-BG" sz="2600" b="1" noProof="1">
                <a:latin typeface="Consolas" panose="020B0609020204030204" pitchFamily="49" charset="0"/>
              </a:rPr>
              <a:t>;</a:t>
            </a:r>
            <a:r>
              <a:rPr lang="en-US" sz="2600" b="1" noProof="1">
                <a:latin typeface="Consolas" panose="020B0609020204030204" pitchFamily="49" charset="0"/>
              </a:rPr>
              <a:t>Password=</a:t>
            </a:r>
            <a:r>
              <a:rPr lang="bg-BG" sz="2600" b="1" noProof="1">
                <a:latin typeface="Consolas" panose="020B0609020204030204" pitchFamily="49" charset="0"/>
              </a:rPr>
              <a:t>&lt;</a:t>
            </a:r>
            <a:r>
              <a:rPr lang="bg-BG" sz="2600" b="1" i="1" noProof="1">
                <a:latin typeface="Consolas" panose="020B0609020204030204" pitchFamily="49" charset="0"/>
              </a:rPr>
              <a:t>парола</a:t>
            </a:r>
            <a:r>
              <a:rPr lang="en-US" sz="2600" b="1" noProof="1">
                <a:latin typeface="Consolas" panose="020B0609020204030204" pitchFamily="49" charset="0"/>
              </a:rPr>
              <a:t>&gt;</a:t>
            </a:r>
            <a:r>
              <a:rPr lang="bg-BG" sz="2600" b="1" noProof="1">
                <a:latin typeface="Consolas" panose="020B0609020204030204" pitchFamily="49" charset="0"/>
              </a:rPr>
              <a:t>;</a:t>
            </a:r>
            <a:r>
              <a:rPr lang="en-US" sz="2600" b="1" noProof="1">
                <a:latin typeface="Consolas" panose="020B0609020204030204" pitchFamily="49" charset="0"/>
              </a:rPr>
              <a:t>Integrated Security=True;"</a:t>
            </a:r>
          </a:p>
        </p:txBody>
      </p:sp>
    </p:spTree>
    <p:extLst>
      <p:ext uri="{BB962C8B-B14F-4D97-AF65-F5344CB8AC3E}">
        <p14:creationId xmlns:p14="http://schemas.microsoft.com/office/powerpoint/2010/main" val="2698054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26DA4E5-4903-C868-7BE8-4D5D608931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29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6E2FEB-0DED-FF7A-6C13-E672C49F8C0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3000" b="1" dirty="0"/>
              <a:t>EF</a:t>
            </a:r>
            <a:r>
              <a:rPr lang="en-US" sz="3000" dirty="0"/>
              <a:t> </a:t>
            </a:r>
            <a:r>
              <a:rPr lang="en-US" sz="3000" b="1" dirty="0"/>
              <a:t>Core</a:t>
            </a:r>
            <a:r>
              <a:rPr lang="en-US" sz="3000" dirty="0"/>
              <a:t> </a:t>
            </a:r>
            <a:r>
              <a:rPr lang="bg-BG" sz="3000" dirty="0"/>
              <a:t>добавя </a:t>
            </a:r>
            <a:r>
              <a:rPr lang="en-GB" sz="3000" b="1" dirty="0"/>
              <a:t>connection string </a:t>
            </a:r>
            <a:r>
              <a:rPr lang="bg-BG" sz="3000" dirty="0"/>
              <a:t>в </a:t>
            </a:r>
            <a:r>
              <a:rPr lang="bg-BG" sz="3000" b="1" dirty="0">
                <a:solidFill>
                  <a:schemeClr val="bg1"/>
                </a:solidFill>
              </a:rPr>
              <a:t>конфигурационния файл</a:t>
            </a:r>
            <a:r>
              <a:rPr lang="bg-BG" sz="3000" b="1" dirty="0"/>
              <a:t> </a:t>
            </a:r>
            <a:r>
              <a:rPr lang="bg-BG" sz="3000" dirty="0"/>
              <a:t>на приложението</a:t>
            </a:r>
            <a:endParaRPr lang="en-US" sz="3000" dirty="0"/>
          </a:p>
          <a:p>
            <a:pPr lvl="1"/>
            <a:r>
              <a:rPr lang="en-GB" sz="2800" b="1" dirty="0">
                <a:solidFill>
                  <a:schemeClr val="bg1"/>
                </a:solidFill>
              </a:rPr>
              <a:t>app.config </a:t>
            </a:r>
            <a:r>
              <a:rPr lang="bg-BG" sz="2800" dirty="0"/>
              <a:t>за </a:t>
            </a:r>
            <a:r>
              <a:rPr lang="en-GB" sz="2800" b="1" dirty="0"/>
              <a:t>.NET Framework</a:t>
            </a:r>
            <a:endParaRPr lang="bg-BG" sz="2800" b="1" dirty="0"/>
          </a:p>
          <a:p>
            <a:pPr lvl="1"/>
            <a:r>
              <a:rPr lang="en-GB" sz="2800" b="1" dirty="0">
                <a:solidFill>
                  <a:schemeClr val="bg1"/>
                </a:solidFill>
              </a:rPr>
              <a:t>appsettings.json</a:t>
            </a:r>
            <a:r>
              <a:rPr lang="bg-BG" sz="2800" dirty="0"/>
              <a:t> за </a:t>
            </a:r>
            <a:r>
              <a:rPr lang="en-GB" sz="2800" b="1" dirty="0"/>
              <a:t>.NET Core</a:t>
            </a:r>
          </a:p>
          <a:p>
            <a:pPr marL="442912" lvl="1" indent="0">
              <a:buNone/>
            </a:pPr>
            <a:endParaRPr lang="en-BG" sz="26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F00B37C-338E-4D12-B850-43F40611B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Използване на </a:t>
            </a:r>
            <a:r>
              <a:rPr lang="en-US" dirty="0"/>
              <a:t>connection string (1)</a:t>
            </a:r>
            <a:endParaRPr lang="en-BG" dirty="0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7C83DA7E-CE2D-3FA9-01DE-5399801C1757}"/>
              </a:ext>
            </a:extLst>
          </p:cNvPr>
          <p:cNvSpPr txBox="1">
            <a:spLocks/>
          </p:cNvSpPr>
          <p:nvPr/>
        </p:nvSpPr>
        <p:spPr>
          <a:xfrm>
            <a:off x="676139" y="3616623"/>
            <a:ext cx="11260598" cy="267765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1" noProof="1">
                <a:latin typeface="Consolas" panose="020B0609020204030204" pitchFamily="49" charset="0"/>
              </a:rPr>
              <a:t>{</a:t>
            </a:r>
          </a:p>
          <a:p>
            <a:pPr>
              <a:lnSpc>
                <a:spcPct val="100000"/>
              </a:lnSpc>
            </a:pPr>
            <a:r>
              <a:rPr lang="en-US" sz="2400" b="1" noProof="1">
                <a:latin typeface="Consolas" panose="020B0609020204030204" pitchFamily="49" charset="0"/>
              </a:rPr>
              <a:t>  "ConnectionStrings": {</a:t>
            </a:r>
          </a:p>
          <a:p>
            <a:r>
              <a:rPr lang="en-US" sz="2400" b="1" noProof="1">
                <a:latin typeface="Consolas" panose="020B0609020204030204" pitchFamily="49" charset="0"/>
              </a:rPr>
              <a:t>    "MyDatabase": "Server=&lt;</a:t>
            </a:r>
            <a:r>
              <a:rPr lang="en-US" sz="2400" b="1" i="1" noProof="1">
                <a:latin typeface="Consolas" panose="020B0609020204030204" pitchFamily="49" charset="0"/>
              </a:rPr>
              <a:t>и</a:t>
            </a:r>
            <a:r>
              <a:rPr lang="bg-BG" sz="2400" b="1" i="1" noProof="1">
                <a:latin typeface="Consolas" panose="020B0609020204030204" pitchFamily="49" charset="0"/>
              </a:rPr>
              <a:t>ме на сървър</a:t>
            </a:r>
            <a:r>
              <a:rPr lang="en-US" sz="2400" b="1" noProof="1">
                <a:latin typeface="Consolas" panose="020B0609020204030204" pitchFamily="49" charset="0"/>
              </a:rPr>
              <a:t>&gt;;Initial Catalog=&lt;</a:t>
            </a:r>
            <a:r>
              <a:rPr lang="en-US" sz="2400" b="1" i="1" noProof="1">
                <a:latin typeface="Consolas" panose="020B0609020204030204" pitchFamily="49" charset="0"/>
              </a:rPr>
              <a:t>и</a:t>
            </a:r>
            <a:r>
              <a:rPr lang="bg-BG" sz="2400" b="1" i="1" noProof="1">
                <a:latin typeface="Consolas" panose="020B0609020204030204" pitchFamily="49" charset="0"/>
              </a:rPr>
              <a:t>ме на баз</a:t>
            </a:r>
            <a:r>
              <a:rPr lang="en-US" sz="2400" b="1" i="1" noProof="1">
                <a:latin typeface="Consolas" panose="020B0609020204030204" pitchFamily="49" charset="0"/>
              </a:rPr>
              <a:t>а </a:t>
            </a:r>
            <a:r>
              <a:rPr lang="bg-BG" sz="2400" b="1" i="1" noProof="1">
                <a:latin typeface="Consolas" panose="020B0609020204030204" pitchFamily="49" charset="0"/>
              </a:rPr>
              <a:t>данни</a:t>
            </a:r>
            <a:r>
              <a:rPr lang="en-US" sz="2400" b="1" noProof="1">
                <a:latin typeface="Consolas" panose="020B0609020204030204" pitchFamily="49" charset="0"/>
              </a:rPr>
              <a:t>&gt;;User=&lt;</a:t>
            </a:r>
            <a:r>
              <a:rPr lang="bg-BG" sz="2400" b="1" i="1" noProof="1">
                <a:latin typeface="Consolas" panose="020B0609020204030204" pitchFamily="49" charset="0"/>
              </a:rPr>
              <a:t>потребителско име</a:t>
            </a:r>
            <a:r>
              <a:rPr lang="en-US" sz="2400" b="1" noProof="1">
                <a:latin typeface="Consolas" panose="020B0609020204030204" pitchFamily="49" charset="0"/>
              </a:rPr>
              <a:t>&gt;</a:t>
            </a:r>
            <a:r>
              <a:rPr lang="bg-BG" sz="2400" b="1" noProof="1">
                <a:latin typeface="Consolas" panose="020B0609020204030204" pitchFamily="49" charset="0"/>
              </a:rPr>
              <a:t>;</a:t>
            </a:r>
            <a:r>
              <a:rPr lang="en-US" sz="2400" b="1" noProof="1">
                <a:latin typeface="Consolas" panose="020B0609020204030204" pitchFamily="49" charset="0"/>
              </a:rPr>
              <a:t>Password=</a:t>
            </a:r>
            <a:r>
              <a:rPr lang="bg-BG" sz="2400" b="1" noProof="1">
                <a:latin typeface="Consolas" panose="020B0609020204030204" pitchFamily="49" charset="0"/>
              </a:rPr>
              <a:t>&lt;</a:t>
            </a:r>
            <a:r>
              <a:rPr lang="bg-BG" sz="2400" b="1" i="1" noProof="1">
                <a:latin typeface="Consolas" panose="020B0609020204030204" pitchFamily="49" charset="0"/>
              </a:rPr>
              <a:t>парола</a:t>
            </a:r>
            <a:r>
              <a:rPr lang="en-US" sz="2400" b="1" noProof="1">
                <a:latin typeface="Consolas" panose="020B0609020204030204" pitchFamily="49" charset="0"/>
              </a:rPr>
              <a:t>&gt;</a:t>
            </a:r>
            <a:r>
              <a:rPr lang="bg-BG" sz="2400" b="1" noProof="1">
                <a:latin typeface="Consolas" panose="020B0609020204030204" pitchFamily="49" charset="0"/>
              </a:rPr>
              <a:t>;</a:t>
            </a:r>
            <a:r>
              <a:rPr lang="en-US" sz="2400" b="1" noProof="1">
                <a:latin typeface="Consolas" panose="020B0609020204030204" pitchFamily="49" charset="0"/>
              </a:rPr>
              <a:t>Trusted_Connection=True;"</a:t>
            </a:r>
          </a:p>
          <a:p>
            <a:pPr>
              <a:lnSpc>
                <a:spcPct val="100000"/>
              </a:lnSpc>
            </a:pPr>
            <a:r>
              <a:rPr lang="en-US" sz="2400" b="1" noProof="1">
                <a:latin typeface="Consolas" panose="020B0609020204030204" pitchFamily="49" charset="0"/>
              </a:rPr>
              <a:t>  }</a:t>
            </a:r>
          </a:p>
          <a:p>
            <a:pPr>
              <a:lnSpc>
                <a:spcPct val="100000"/>
              </a:lnSpc>
            </a:pPr>
            <a:r>
              <a:rPr lang="en-US" sz="2400" b="1" noProof="1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622927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Subtitle">
            <a:extLst>
              <a:ext uri="{FF2B5EF4-FFF2-40B4-BE49-F238E27FC236}">
                <a16:creationId xmlns:a16="http://schemas.microsoft.com/office/drawing/2014/main" id="{BEB5BB41-09D4-4E9F-8C80-EE8709171CB3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US" dirty="0"/>
              <a:t>ORM</a:t>
            </a:r>
            <a:endParaRPr lang="bg-BG" dirty="0"/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028D9EA3-B5E0-4F17-9467-4BE3C280DA68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 dirty="0"/>
              <a:t>Object-Relational Mapping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FAD798F-68A8-264A-F25C-7525C06EB0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2700" y="1718741"/>
            <a:ext cx="2006600" cy="200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194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26DA4E5-4903-C868-7BE8-4D5D608931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30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6E2FEB-0DED-FF7A-6C13-E672C49F8C0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sz="2800" dirty="0"/>
              <a:t>Можем да използваме </a:t>
            </a:r>
            <a:r>
              <a:rPr lang="en-US" sz="2800" b="1" dirty="0"/>
              <a:t>connection string </a:t>
            </a:r>
            <a:r>
              <a:rPr lang="bg-BG" sz="2800" dirty="0"/>
              <a:t>директно в </a:t>
            </a:r>
            <a:r>
              <a:rPr lang="en-US" sz="28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DbContext</a:t>
            </a:r>
          </a:p>
          <a:p>
            <a:endParaRPr lang="en-US" sz="2400" b="1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400" b="1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400" b="1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sz="2400" dirty="0"/>
          </a:p>
          <a:p>
            <a:r>
              <a:rPr lang="bg-BG" sz="2800" dirty="0"/>
              <a:t>При конфигуриране на </a:t>
            </a:r>
            <a:r>
              <a:rPr lang="en-US" sz="28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DbContext</a:t>
            </a:r>
            <a:r>
              <a:rPr lang="en-US" sz="2800" dirty="0"/>
              <a:t> </a:t>
            </a:r>
            <a:r>
              <a:rPr lang="bg-BG" sz="2800" dirty="0"/>
              <a:t>в </a:t>
            </a:r>
            <a:r>
              <a:rPr lang="en-US" sz="28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Program</a:t>
            </a:r>
            <a:r>
              <a:rPr lang="en-US" sz="2800" dirty="0"/>
              <a:t> </a:t>
            </a:r>
            <a:r>
              <a:rPr lang="bg-BG" sz="2800" dirty="0"/>
              <a:t>класа</a:t>
            </a:r>
            <a:endParaRPr lang="en-BG" sz="28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F00B37C-338E-4D12-B850-43F40611B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Използване на </a:t>
            </a:r>
            <a:r>
              <a:rPr lang="en-US" dirty="0"/>
              <a:t>connection string (2)</a:t>
            </a:r>
            <a:endParaRPr lang="en-BG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232192D-B15D-D94E-9F41-53F14EF48E1B}"/>
              </a:ext>
            </a:extLst>
          </p:cNvPr>
          <p:cNvSpPr txBox="1">
            <a:spLocks/>
          </p:cNvSpPr>
          <p:nvPr/>
        </p:nvSpPr>
        <p:spPr>
          <a:xfrm>
            <a:off x="311700" y="4469306"/>
            <a:ext cx="11565000" cy="163121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noProof="1">
                <a:latin typeface="Consolas" panose="020B0609020204030204" pitchFamily="49" charset="0"/>
              </a:rPr>
              <a:t>public void ConfigureServices(IServiceCollection services)</a:t>
            </a:r>
          </a:p>
          <a:p>
            <a:pPr>
              <a:lnSpc>
                <a:spcPct val="100000"/>
              </a:lnSpc>
            </a:pPr>
            <a:r>
              <a:rPr lang="en-US" sz="2000" b="1" noProof="1">
                <a:latin typeface="Consolas" panose="020B0609020204030204" pitchFamily="49" charset="0"/>
              </a:rPr>
              <a:t>{</a:t>
            </a:r>
          </a:p>
          <a:p>
            <a:pPr>
              <a:lnSpc>
                <a:spcPct val="100000"/>
              </a:lnSpc>
            </a:pPr>
            <a:r>
              <a:rPr lang="en-US" sz="2000" b="1" noProof="1">
                <a:latin typeface="Consolas" panose="020B0609020204030204" pitchFamily="49" charset="0"/>
              </a:rPr>
              <a:t>    services.AddDbContext&lt;MyDbContext&gt;(options =&gt;</a:t>
            </a:r>
          </a:p>
          <a:p>
            <a:pPr>
              <a:lnSpc>
                <a:spcPct val="100000"/>
              </a:lnSpc>
            </a:pPr>
            <a:r>
              <a:rPr lang="en-US" sz="2000" b="1" noProof="1">
                <a:latin typeface="Consolas" panose="020B0609020204030204" pitchFamily="49" charset="0"/>
              </a:rPr>
              <a:t>        options.UseSqlServer(Configuration.GetConnectionString("MyDatabase")));</a:t>
            </a:r>
          </a:p>
          <a:p>
            <a:pPr>
              <a:lnSpc>
                <a:spcPct val="100000"/>
              </a:lnSpc>
            </a:pPr>
            <a:r>
              <a:rPr lang="en-US" sz="2000" b="1" noProof="1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7653C8AE-C4B4-95CD-E618-15F5AB8262D2}"/>
              </a:ext>
            </a:extLst>
          </p:cNvPr>
          <p:cNvSpPr txBox="1">
            <a:spLocks/>
          </p:cNvSpPr>
          <p:nvPr/>
        </p:nvSpPr>
        <p:spPr>
          <a:xfrm>
            <a:off x="313500" y="1713739"/>
            <a:ext cx="11565000" cy="224676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noProof="1">
                <a:latin typeface="Consolas" panose="020B0609020204030204" pitchFamily="49" charset="0"/>
              </a:rPr>
              <a:t>protected override void OnConfiguring(DbContextOptionsBuilder optionsBuilder) </a:t>
            </a:r>
          </a:p>
          <a:p>
            <a:pPr>
              <a:lnSpc>
                <a:spcPct val="100000"/>
              </a:lnSpc>
            </a:pPr>
            <a:r>
              <a:rPr lang="en-US" sz="2000" b="1" noProof="1">
                <a:latin typeface="Consolas" panose="020B0609020204030204" pitchFamily="49" charset="0"/>
              </a:rPr>
              <a:t>{ </a:t>
            </a:r>
          </a:p>
          <a:p>
            <a:pPr>
              <a:lnSpc>
                <a:spcPct val="100000"/>
              </a:lnSpc>
            </a:pPr>
            <a:r>
              <a:rPr lang="en-US" sz="2000" b="1" noProof="1">
                <a:latin typeface="Consolas" panose="020B0609020204030204" pitchFamily="49" charset="0"/>
              </a:rPr>
              <a:t>    if (!optionsBuilder.IsConfigured) </a:t>
            </a:r>
          </a:p>
          <a:p>
            <a:pPr>
              <a:lnSpc>
                <a:spcPct val="100000"/>
              </a:lnSpc>
            </a:pPr>
            <a:r>
              <a:rPr lang="en-US" sz="2000" b="1" noProof="1">
                <a:latin typeface="Consolas" panose="020B0609020204030204" pitchFamily="49" charset="0"/>
              </a:rPr>
              <a:t>    {</a:t>
            </a:r>
          </a:p>
          <a:p>
            <a:pPr>
              <a:lnSpc>
                <a:spcPct val="100000"/>
              </a:lnSpc>
            </a:pPr>
            <a:r>
              <a:rPr lang="en-US" sz="2000" b="1" noProof="1">
                <a:latin typeface="Consolas" panose="020B0609020204030204" pitchFamily="49" charset="0"/>
              </a:rPr>
              <a:t>        optionsBuilder.UseSqlServer("Connection string from config file");</a:t>
            </a:r>
          </a:p>
          <a:p>
            <a:pPr>
              <a:lnSpc>
                <a:spcPct val="100000"/>
              </a:lnSpc>
            </a:pPr>
            <a:r>
              <a:rPr lang="en-US" sz="2000" b="1" noProof="1">
                <a:latin typeface="Consolas" panose="020B0609020204030204" pitchFamily="49" charset="0"/>
              </a:rPr>
              <a:t>    }</a:t>
            </a:r>
          </a:p>
          <a:p>
            <a:pPr>
              <a:lnSpc>
                <a:spcPct val="100000"/>
              </a:lnSpc>
            </a:pPr>
            <a:r>
              <a:rPr lang="en-US" sz="2000" b="1" noProof="1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36083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1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Subtitle">
            <a:extLst>
              <a:ext uri="{FF2B5EF4-FFF2-40B4-BE49-F238E27FC236}">
                <a16:creationId xmlns:a16="http://schemas.microsoft.com/office/drawing/2014/main" id="{BEB5BB41-09D4-4E9F-8C80-EE8709171CB3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>
          <a:xfrm>
            <a:off x="615108" y="5817084"/>
            <a:ext cx="10961783" cy="768084"/>
          </a:xfrm>
        </p:spPr>
        <p:txBody>
          <a:bodyPr/>
          <a:lstStyle/>
          <a:p>
            <a:r>
              <a:rPr lang="bg-BG" dirty="0"/>
              <a:t>Магазин с продукти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028D9EA3-B5E0-4F17-9467-4BE3C280DA68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>
          <a:xfrm>
            <a:off x="615108" y="5049000"/>
            <a:ext cx="10961783" cy="768084"/>
          </a:xfrm>
        </p:spPr>
        <p:txBody>
          <a:bodyPr/>
          <a:lstStyle/>
          <a:p>
            <a:r>
              <a:rPr lang="bg-BG" dirty="0"/>
              <a:t>Примерно приложение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382E55-0ADE-828A-456F-E8F7B3609A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6685" y="684000"/>
            <a:ext cx="6938627" cy="419334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27298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DF32E4F-E2EF-31D2-89A4-597E31CBABA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32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A95534-CDA4-8D4D-CB49-BAEE33A7F57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Създаваме нов </a:t>
            </a:r>
            <a:r>
              <a:rPr lang="en-US" b="1" dirty="0"/>
              <a:t>Console App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bg-BG" dirty="0"/>
              <a:t>и задаваме подходящо </a:t>
            </a:r>
            <a:r>
              <a:rPr lang="bg-BG" b="1" dirty="0"/>
              <a:t>име</a:t>
            </a:r>
            <a:r>
              <a:rPr lang="bg-BG" dirty="0"/>
              <a:t>, например "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GroceryStore</a:t>
            </a:r>
            <a:r>
              <a:rPr lang="bg-BG" dirty="0"/>
              <a:t>"</a:t>
            </a:r>
            <a:endParaRPr lang="en-BG" b="1" dirty="0">
              <a:solidFill>
                <a:schemeClr val="bg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D3828FB-E08D-CB64-BD97-65FE8CABF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Създаване на конзолно приложение</a:t>
            </a:r>
            <a:endParaRPr lang="en-B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0F0A41E-D773-800B-FF7F-51C48F21A9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1000" y="2961708"/>
            <a:ext cx="5895000" cy="2054104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BDA98F1-B320-9F24-C73B-B4829FAEE6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00311" y="2259000"/>
            <a:ext cx="4492622" cy="36540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9" name="Arrow: Right 10">
            <a:extLst>
              <a:ext uri="{FF2B5EF4-FFF2-40B4-BE49-F238E27FC236}">
                <a16:creationId xmlns:a16="http://schemas.microsoft.com/office/drawing/2014/main" id="{C4A85985-122B-C335-1CB3-B67D2ADCFFB3}"/>
              </a:ext>
            </a:extLst>
          </p:cNvPr>
          <p:cNvSpPr/>
          <p:nvPr/>
        </p:nvSpPr>
        <p:spPr>
          <a:xfrm>
            <a:off x="6527825" y="3911328"/>
            <a:ext cx="555765" cy="34934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99"/>
          </a:p>
        </p:txBody>
      </p:sp>
    </p:spTree>
    <p:extLst>
      <p:ext uri="{BB962C8B-B14F-4D97-AF65-F5344CB8AC3E}">
        <p14:creationId xmlns:p14="http://schemas.microsoft.com/office/powerpoint/2010/main" val="17255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DF32E4F-E2EF-31D2-89A4-597E31CBABA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33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A95534-CDA4-8D4D-CB49-BAEE33A7F57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Избираме </a:t>
            </a:r>
            <a:r>
              <a:rPr lang="en-US" b="1" dirty="0">
                <a:solidFill>
                  <a:schemeClr val="bg1"/>
                </a:solidFill>
              </a:rPr>
              <a:t>Tools</a:t>
            </a:r>
            <a:r>
              <a:rPr lang="en-US" dirty="0"/>
              <a:t> </a:t>
            </a:r>
            <a:r>
              <a:rPr lang="en-US" sz="2400" dirty="0">
                <a:sym typeface="Wingdings" panose="05000000000000000000" pitchFamily="2" charset="2"/>
              </a:rPr>
              <a:t></a:t>
            </a:r>
            <a:r>
              <a:rPr lang="en-US" dirty="0"/>
              <a:t> </a:t>
            </a:r>
            <a:r>
              <a:rPr lang="en-US" b="1" dirty="0"/>
              <a:t>[</a:t>
            </a:r>
            <a:r>
              <a:rPr lang="en-US" b="1" dirty="0">
                <a:solidFill>
                  <a:schemeClr val="bg1"/>
                </a:solidFill>
              </a:rPr>
              <a:t>Connect to Database</a:t>
            </a:r>
            <a:r>
              <a:rPr lang="en-US" sz="3600" b="1" dirty="0"/>
              <a:t>]</a:t>
            </a:r>
            <a:endParaRPr lang="bg-BG" b="1" dirty="0"/>
          </a:p>
          <a:p>
            <a:r>
              <a:rPr lang="bg-BG" dirty="0"/>
              <a:t>Избираме </a:t>
            </a:r>
            <a:r>
              <a:rPr lang="en-US" b="1" dirty="0">
                <a:solidFill>
                  <a:schemeClr val="bg1"/>
                </a:solidFill>
              </a:rPr>
              <a:t>Microsoft SQL Server</a:t>
            </a:r>
            <a:r>
              <a:rPr lang="en-US" dirty="0"/>
              <a:t> </a:t>
            </a:r>
            <a:r>
              <a:rPr lang="bg-BG" dirty="0"/>
              <a:t>и натискаме </a:t>
            </a:r>
            <a:r>
              <a:rPr lang="en-US" b="1" dirty="0"/>
              <a:t>[</a:t>
            </a:r>
            <a:r>
              <a:rPr lang="en-US" b="1" dirty="0">
                <a:solidFill>
                  <a:schemeClr val="bg1"/>
                </a:solidFill>
              </a:rPr>
              <a:t>Continue</a:t>
            </a:r>
            <a:r>
              <a:rPr lang="en-US" sz="3600" b="1" dirty="0"/>
              <a:t>]</a:t>
            </a:r>
            <a:endParaRPr lang="en-BG" b="1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D3828FB-E08D-CB64-BD97-65FE8CABF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Свързване на сървър</a:t>
            </a:r>
            <a:endParaRPr lang="en-BG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0AF1F7-D4F5-978F-F95F-A9CA861791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8524" y="3823557"/>
            <a:ext cx="5283937" cy="158122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804EF8A-A960-686D-D76E-DF52793EE7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79540" y="2694342"/>
            <a:ext cx="5202117" cy="383965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10" name="Arrow: Right 10">
            <a:extLst>
              <a:ext uri="{FF2B5EF4-FFF2-40B4-BE49-F238E27FC236}">
                <a16:creationId xmlns:a16="http://schemas.microsoft.com/office/drawing/2014/main" id="{A696A268-541F-DA6B-A53C-5F7BBE1E9B4A}"/>
              </a:ext>
            </a:extLst>
          </p:cNvPr>
          <p:cNvSpPr/>
          <p:nvPr/>
        </p:nvSpPr>
        <p:spPr>
          <a:xfrm>
            <a:off x="5689153" y="4419000"/>
            <a:ext cx="813695" cy="618886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99"/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66FFB31B-E94F-5A4D-BB4F-BA0E591D57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BG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]</a:t>
            </a:r>
            <a:r>
              <a:rPr kumimoji="0" lang="en-US" altLang="en-BG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BG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098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DF32E4F-E2EF-31D2-89A4-597E31CBABA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34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A95534-CDA4-8D4D-CB49-BAEE33A7F57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5091904" cy="5528766"/>
          </a:xfrm>
        </p:spPr>
        <p:txBody>
          <a:bodyPr>
            <a:normAutofit lnSpcReduction="10000"/>
          </a:bodyPr>
          <a:lstStyle/>
          <a:p>
            <a:r>
              <a:rPr lang="bg-BG" sz="2800" dirty="0"/>
              <a:t>Свързваме се с </a:t>
            </a:r>
            <a:r>
              <a:rPr lang="bg-BG" sz="2800" b="1" dirty="0"/>
              <a:t>локалната</a:t>
            </a:r>
            <a:r>
              <a:rPr lang="bg-BG" sz="2800" dirty="0"/>
              <a:t> ни </a:t>
            </a:r>
            <a:r>
              <a:rPr lang="bg-BG" sz="2800" b="1" dirty="0"/>
              <a:t>инстанция</a:t>
            </a:r>
            <a:r>
              <a:rPr lang="bg-BG" sz="2800" dirty="0"/>
              <a:t> на </a:t>
            </a:r>
            <a:r>
              <a:rPr lang="en-US" sz="2800" b="1" dirty="0">
                <a:solidFill>
                  <a:schemeClr val="bg1"/>
                </a:solidFill>
              </a:rPr>
              <a:t>SQL </a:t>
            </a:r>
            <a:r>
              <a:rPr lang="bg-BG" sz="2800" b="1" dirty="0">
                <a:solidFill>
                  <a:schemeClr val="bg1"/>
                </a:solidFill>
              </a:rPr>
              <a:t>сървъра</a:t>
            </a:r>
          </a:p>
          <a:p>
            <a:pPr lvl="1"/>
            <a:r>
              <a:rPr lang="bg-BG" sz="2600" dirty="0"/>
              <a:t>На </a:t>
            </a:r>
            <a:r>
              <a:rPr lang="en-US" sz="2600" b="1" dirty="0">
                <a:solidFill>
                  <a:schemeClr val="bg1"/>
                </a:solidFill>
              </a:rPr>
              <a:t>Server name</a:t>
            </a:r>
            <a:r>
              <a:rPr lang="en-US" sz="2600" dirty="0"/>
              <a:t>,</a:t>
            </a:r>
            <a:r>
              <a:rPr lang="bg-BG" sz="2600" dirty="0"/>
              <a:t> попълваме:</a:t>
            </a:r>
          </a:p>
          <a:p>
            <a:pPr lvl="1"/>
            <a:endParaRPr lang="bg-BG" dirty="0"/>
          </a:p>
          <a:p>
            <a:r>
              <a:rPr lang="bg-BG" sz="2800" dirty="0"/>
              <a:t>Създаваме </a:t>
            </a:r>
            <a:r>
              <a:rPr lang="bg-BG" sz="2800" b="1" dirty="0">
                <a:solidFill>
                  <a:schemeClr val="bg1"/>
                </a:solidFill>
              </a:rPr>
              <a:t>база данни</a:t>
            </a:r>
          </a:p>
          <a:p>
            <a:pPr lvl="1"/>
            <a:r>
              <a:rPr lang="bg-BG" sz="2600" dirty="0"/>
              <a:t>В полето </a:t>
            </a:r>
            <a:r>
              <a:rPr lang="en-US" sz="2600" b="1" dirty="0"/>
              <a:t>Select or enter a database name</a:t>
            </a:r>
            <a:r>
              <a:rPr lang="en-US" sz="2600" dirty="0"/>
              <a:t>,</a:t>
            </a:r>
            <a:r>
              <a:rPr lang="bg-BG" sz="2600" dirty="0"/>
              <a:t> задаваме </a:t>
            </a:r>
            <a:r>
              <a:rPr lang="bg-BG" sz="2600" b="1" dirty="0">
                <a:solidFill>
                  <a:schemeClr val="bg1"/>
                </a:solidFill>
              </a:rPr>
              <a:t>подходящо име</a:t>
            </a:r>
            <a:r>
              <a:rPr lang="en-US" sz="2600" dirty="0"/>
              <a:t>:</a:t>
            </a:r>
          </a:p>
          <a:p>
            <a:pPr lvl="1"/>
            <a:endParaRPr lang="en-US" sz="2400" dirty="0"/>
          </a:p>
          <a:p>
            <a:r>
              <a:rPr lang="bg-BG" sz="2800" b="1" dirty="0"/>
              <a:t>Тестваме</a:t>
            </a:r>
            <a:r>
              <a:rPr lang="bg-BG" sz="2800" dirty="0"/>
              <a:t> връзката със сървъра и избираме</a:t>
            </a:r>
            <a:r>
              <a:rPr lang="en-US" sz="2800" dirty="0"/>
              <a:t> </a:t>
            </a:r>
            <a:r>
              <a:rPr lang="en-US" sz="2800" b="1" dirty="0">
                <a:solidFill>
                  <a:schemeClr val="bg1"/>
                </a:solidFill>
              </a:rPr>
              <a:t>OK</a:t>
            </a:r>
            <a:endParaRPr lang="bg-BG" sz="2800" b="1" dirty="0">
              <a:solidFill>
                <a:schemeClr val="bg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D3828FB-E08D-CB64-BD97-65FE8CABF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Конфигурация на връзка</a:t>
            </a:r>
            <a:endParaRPr lang="en-BG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9A845F2-3747-0662-BA52-3B74B3B635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6406" y="1414040"/>
            <a:ext cx="3690000" cy="508868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620300F-BB58-0AB2-7D8F-F39A85D7D3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1065" y="3297426"/>
            <a:ext cx="2129935" cy="1480899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13" name="Arrow: Right 10">
            <a:extLst>
              <a:ext uri="{FF2B5EF4-FFF2-40B4-BE49-F238E27FC236}">
                <a16:creationId xmlns:a16="http://schemas.microsoft.com/office/drawing/2014/main" id="{A5F04C43-3FA4-315F-E2F9-5CFA5F09F3E3}"/>
              </a:ext>
            </a:extLst>
          </p:cNvPr>
          <p:cNvSpPr/>
          <p:nvPr/>
        </p:nvSpPr>
        <p:spPr>
          <a:xfrm>
            <a:off x="9101267" y="3970886"/>
            <a:ext cx="444937" cy="25005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99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6CBA8921-1D4C-1C7C-9EFF-0DDCF30A4715}"/>
              </a:ext>
            </a:extLst>
          </p:cNvPr>
          <p:cNvSpPr txBox="1">
            <a:spLocks/>
          </p:cNvSpPr>
          <p:nvPr/>
        </p:nvSpPr>
        <p:spPr>
          <a:xfrm>
            <a:off x="1081911" y="2753231"/>
            <a:ext cx="3889090" cy="3693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(localdb)\MSSQLLocalDB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39C6D42-DAB3-90E6-5943-94D9E0E3A2D4}"/>
              </a:ext>
            </a:extLst>
          </p:cNvPr>
          <p:cNvSpPr txBox="1">
            <a:spLocks/>
          </p:cNvSpPr>
          <p:nvPr/>
        </p:nvSpPr>
        <p:spPr>
          <a:xfrm>
            <a:off x="1081911" y="5049000"/>
            <a:ext cx="3889090" cy="3693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DatabaseFirst.Grocerystore</a:t>
            </a:r>
          </a:p>
        </p:txBody>
      </p:sp>
    </p:spTree>
    <p:extLst>
      <p:ext uri="{BB962C8B-B14F-4D97-AF65-F5344CB8AC3E}">
        <p14:creationId xmlns:p14="http://schemas.microsoft.com/office/powerpoint/2010/main" val="3031350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5" grpId="0" animBg="1"/>
      <p:bldP spid="6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DF32E4F-E2EF-31D2-89A4-597E31CBABA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35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A95534-CDA4-8D4D-CB49-BAEE33A7F57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Избираме да създадем </a:t>
            </a:r>
            <a:r>
              <a:rPr lang="bg-BG" b="1" dirty="0">
                <a:solidFill>
                  <a:schemeClr val="bg1"/>
                </a:solidFill>
              </a:rPr>
              <a:t>нова</a:t>
            </a:r>
            <a:r>
              <a:rPr lang="bg-BG" dirty="0"/>
              <a:t> база данни</a:t>
            </a:r>
          </a:p>
          <a:p>
            <a:r>
              <a:rPr lang="bg-BG" dirty="0"/>
              <a:t>Можем да я намерим в </a:t>
            </a:r>
            <a:r>
              <a:rPr lang="en-US" b="1" dirty="0">
                <a:solidFill>
                  <a:schemeClr val="bg1"/>
                </a:solidFill>
              </a:rPr>
              <a:t>Server Explorer</a:t>
            </a:r>
          </a:p>
          <a:p>
            <a:r>
              <a:rPr lang="bg-BG" dirty="0"/>
              <a:t>Натискаме върху нея с десен бутон и избираме </a:t>
            </a:r>
            <a:r>
              <a:rPr lang="en-US" b="1" dirty="0"/>
              <a:t>[</a:t>
            </a:r>
            <a:r>
              <a:rPr lang="en-US" b="1" dirty="0">
                <a:solidFill>
                  <a:schemeClr val="bg1"/>
                </a:solidFill>
              </a:rPr>
              <a:t>New Query</a:t>
            </a:r>
            <a:r>
              <a:rPr lang="en-US" sz="3600" b="1" dirty="0"/>
              <a:t>]</a:t>
            </a:r>
            <a:endParaRPr lang="bg-BG" b="1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D3828FB-E08D-CB64-BD97-65FE8CABF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Създаване на база данни</a:t>
            </a:r>
            <a:endParaRPr lang="en-BG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A41D723-A1EB-B322-E625-31452801EA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8946" y="3783719"/>
            <a:ext cx="5147054" cy="2372391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C5CB959-4981-A33A-8638-291D5D1C7B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2935" y="3801643"/>
            <a:ext cx="5433065" cy="2372357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5" name="Arrow: Right 10">
            <a:extLst>
              <a:ext uri="{FF2B5EF4-FFF2-40B4-BE49-F238E27FC236}">
                <a16:creationId xmlns:a16="http://schemas.microsoft.com/office/drawing/2014/main" id="{2DA029BA-410F-AC02-881B-7EE1E3D83095}"/>
              </a:ext>
            </a:extLst>
          </p:cNvPr>
          <p:cNvSpPr/>
          <p:nvPr/>
        </p:nvSpPr>
        <p:spPr>
          <a:xfrm>
            <a:off x="5875723" y="4678378"/>
            <a:ext cx="813695" cy="618886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99" dirty="0"/>
          </a:p>
        </p:txBody>
      </p:sp>
    </p:spTree>
    <p:extLst>
      <p:ext uri="{BB962C8B-B14F-4D97-AF65-F5344CB8AC3E}">
        <p14:creationId xmlns:p14="http://schemas.microsoft.com/office/powerpoint/2010/main" val="3020896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DF32E4F-E2EF-31D2-89A4-597E31CBABA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36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A95534-CDA4-8D4D-CB49-BAEE33A7F57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34000"/>
            <a:ext cx="11818096" cy="5528766"/>
          </a:xfrm>
        </p:spPr>
        <p:txBody>
          <a:bodyPr>
            <a:normAutofit/>
          </a:bodyPr>
          <a:lstStyle/>
          <a:p>
            <a:r>
              <a:rPr lang="bg-BG" sz="2700" dirty="0"/>
              <a:t>Създаваме </a:t>
            </a:r>
            <a:r>
              <a:rPr lang="bg-BG" sz="2700" b="1" dirty="0">
                <a:solidFill>
                  <a:schemeClr val="bg1"/>
                </a:solidFill>
              </a:rPr>
              <a:t>нова таблица </a:t>
            </a:r>
            <a:r>
              <a:rPr lang="bg-BG" sz="2700" dirty="0"/>
              <a:t>с продукти и </a:t>
            </a:r>
            <a:r>
              <a:rPr lang="bg-BG" sz="2700" b="1" dirty="0">
                <a:solidFill>
                  <a:schemeClr val="bg1"/>
                </a:solidFill>
              </a:rPr>
              <a:t>добавяме</a:t>
            </a:r>
            <a:r>
              <a:rPr lang="bg-BG" sz="2700" dirty="0"/>
              <a:t> няколко </a:t>
            </a:r>
            <a:r>
              <a:rPr lang="bg-BG" sz="2700" b="1" dirty="0">
                <a:solidFill>
                  <a:schemeClr val="bg1"/>
                </a:solidFill>
              </a:rPr>
              <a:t>продукта</a:t>
            </a:r>
            <a:r>
              <a:rPr lang="bg-BG" sz="2700" dirty="0"/>
              <a:t> към нея</a:t>
            </a:r>
          </a:p>
          <a:p>
            <a:r>
              <a:rPr lang="bg-BG" sz="2700" dirty="0"/>
              <a:t>Изпълняваме следния </a:t>
            </a:r>
            <a:r>
              <a:rPr lang="en-US" sz="2700" b="1" dirty="0">
                <a:solidFill>
                  <a:schemeClr val="bg1"/>
                </a:solidFill>
              </a:rPr>
              <a:t>SQL </a:t>
            </a:r>
            <a:r>
              <a:rPr lang="bg-BG" sz="2700" b="1" dirty="0">
                <a:solidFill>
                  <a:schemeClr val="bg1"/>
                </a:solidFill>
              </a:rPr>
              <a:t>скрипт</a:t>
            </a:r>
            <a:r>
              <a:rPr lang="bg-BG" sz="2700" dirty="0"/>
              <a:t>:</a:t>
            </a:r>
            <a:endParaRPr lang="en-US" sz="2700" b="1" dirty="0">
              <a:solidFill>
                <a:schemeClr val="bg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D3828FB-E08D-CB64-BD97-65FE8CABF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Създаване и попълване на таблица </a:t>
            </a:r>
            <a:r>
              <a:rPr lang="en-US" dirty="0"/>
              <a:t>(1)</a:t>
            </a:r>
            <a:endParaRPr lang="en-BG" dirty="0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8F55F14D-3221-1EFE-E3F6-25FCB87CE66E}"/>
              </a:ext>
            </a:extLst>
          </p:cNvPr>
          <p:cNvSpPr txBox="1">
            <a:spLocks/>
          </p:cNvSpPr>
          <p:nvPr/>
        </p:nvSpPr>
        <p:spPr>
          <a:xfrm>
            <a:off x="639138" y="2250099"/>
            <a:ext cx="11001946" cy="439043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latin typeface="Consolas" pitchFamily="49" charset="0"/>
                <a:cs typeface="Consolas" pitchFamily="49" charset="0"/>
              </a:rPr>
              <a:t>CREATE TABLE [dbo].[Product] (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latin typeface="Consolas" pitchFamily="49" charset="0"/>
                <a:cs typeface="Consolas" pitchFamily="49" charset="0"/>
              </a:rPr>
              <a:t>[Id] INT IDENTITY (1, 1) NOT NULL,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latin typeface="Consolas" pitchFamily="49" charset="0"/>
                <a:cs typeface="Consolas" pitchFamily="49" charset="0"/>
              </a:rPr>
              <a:t>[Name] NVARCHAR (200) NULL,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latin typeface="Consolas" pitchFamily="49" charset="0"/>
                <a:cs typeface="Consolas" pitchFamily="49" charset="0"/>
              </a:rPr>
              <a:t>[Price] DECIMAL(10, 2) NOT NULL,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latin typeface="Consolas" pitchFamily="49" charset="0"/>
                <a:cs typeface="Consolas" pitchFamily="49" charset="0"/>
              </a:rPr>
              <a:t>[UnitType] NVARCHAR(50) NOT NULL CHECK (UnitType IN ('kilogram', 'liter', 'piece')));</a:t>
            </a:r>
          </a:p>
          <a:p>
            <a:pPr eaLnBrk="0" hangingPunct="0">
              <a:lnSpc>
                <a:spcPct val="6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br>
              <a:rPr lang="en-US" sz="1900" b="1" noProof="1">
                <a:latin typeface="Consolas" pitchFamily="49" charset="0"/>
                <a:cs typeface="Consolas" pitchFamily="49" charset="0"/>
              </a:rPr>
            </a:br>
            <a:r>
              <a:rPr lang="en-US" sz="1900" b="1" noProof="1">
                <a:latin typeface="Consolas" pitchFamily="49" charset="0"/>
                <a:cs typeface="Consolas" pitchFamily="49" charset="0"/>
              </a:rPr>
              <a:t>INSERT INTO [Product] (Name, Price, UnitType) VALUES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latin typeface="Consolas" pitchFamily="49" charset="0"/>
                <a:cs typeface="Consolas" pitchFamily="49" charset="0"/>
              </a:rPr>
              <a:t>('Apple', 1.50, 'kilogram'),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latin typeface="Consolas" pitchFamily="49" charset="0"/>
                <a:cs typeface="Consolas" pitchFamily="49" charset="0"/>
              </a:rPr>
              <a:t>('Blueberry', 2.50, 'kilogram'),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latin typeface="Consolas" pitchFamily="49" charset="0"/>
                <a:cs typeface="Consolas" pitchFamily="49" charset="0"/>
              </a:rPr>
              <a:t>('Carrot', 0.80, 'kilogram'),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latin typeface="Consolas" pitchFamily="49" charset="0"/>
                <a:cs typeface="Consolas" pitchFamily="49" charset="0"/>
              </a:rPr>
              <a:t>('Tomato', 4.60, 'kilogram'),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latin typeface="Consolas" pitchFamily="49" charset="0"/>
                <a:cs typeface="Consolas" pitchFamily="49" charset="0"/>
              </a:rPr>
              <a:t>('Cucumber', 3.20, 'kilogram'),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latin typeface="Consolas" pitchFamily="49" charset="0"/>
                <a:cs typeface="Consolas" pitchFamily="49" charset="0"/>
              </a:rPr>
              <a:t>('Yogurt', 4.25, 'liter'),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latin typeface="Consolas" pitchFamily="49" charset="0"/>
                <a:cs typeface="Consolas" pitchFamily="49" charset="0"/>
              </a:rPr>
              <a:t>('Mineral water', 0.90, 'liter'),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latin typeface="Consolas" pitchFamily="49" charset="0"/>
                <a:cs typeface="Consolas" pitchFamily="49" charset="0"/>
              </a:rPr>
              <a:t>('Avocado', 2.00, 'piece'),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latin typeface="Consolas" pitchFamily="49" charset="0"/>
                <a:cs typeface="Consolas" pitchFamily="49" charset="0"/>
              </a:rPr>
              <a:t>('Chocolate', 2.90, 'piece');</a:t>
            </a:r>
          </a:p>
        </p:txBody>
      </p:sp>
    </p:spTree>
    <p:extLst>
      <p:ext uri="{BB962C8B-B14F-4D97-AF65-F5344CB8AC3E}">
        <p14:creationId xmlns:p14="http://schemas.microsoft.com/office/powerpoint/2010/main" val="1695630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726A5E0-E409-1846-966E-417CB9C568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37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0C432B-7755-91D7-E114-1551C0FBA9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sz="3200" dirty="0"/>
              <a:t>Натискаме </a:t>
            </a:r>
            <a:r>
              <a:rPr lang="en-US" sz="3200" b="1" dirty="0"/>
              <a:t>[</a:t>
            </a:r>
            <a:r>
              <a:rPr lang="en-US" sz="3200" b="1" dirty="0">
                <a:solidFill>
                  <a:schemeClr val="bg1"/>
                </a:solidFill>
              </a:rPr>
              <a:t>Execute</a:t>
            </a:r>
            <a:r>
              <a:rPr lang="en-US" sz="3200" b="1" dirty="0"/>
              <a:t>]</a:t>
            </a:r>
            <a:endParaRPr lang="bg-BG" sz="3200" b="1" dirty="0"/>
          </a:p>
          <a:p>
            <a:r>
              <a:rPr lang="bg-BG" sz="3200" dirty="0"/>
              <a:t>Скриптът </a:t>
            </a:r>
            <a:r>
              <a:rPr lang="bg-BG" sz="3200" b="1" dirty="0"/>
              <a:t>създаде</a:t>
            </a:r>
            <a:r>
              <a:rPr lang="bg-BG" sz="3200" dirty="0"/>
              <a:t> таблица </a:t>
            </a: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Product</a:t>
            </a:r>
            <a:r>
              <a:rPr lang="bg-BG" sz="3200" dirty="0"/>
              <a:t> и </a:t>
            </a:r>
            <a:r>
              <a:rPr lang="bg-BG" sz="3200" b="1" dirty="0"/>
              <a:t>добави</a:t>
            </a:r>
            <a:r>
              <a:rPr lang="bg-BG" sz="3200" dirty="0"/>
              <a:t> към нея </a:t>
            </a:r>
            <a:r>
              <a:rPr lang="bg-BG" sz="3200" b="1" dirty="0">
                <a:solidFill>
                  <a:schemeClr val="bg1"/>
                </a:solidFill>
              </a:rPr>
              <a:t>продукти</a:t>
            </a:r>
            <a:endParaRPr lang="en-BG" sz="3200" b="1" dirty="0">
              <a:solidFill>
                <a:schemeClr val="bg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94AE862-99FC-A2D4-C9AE-1E23D35D0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Създаване и попълване на таблица </a:t>
            </a:r>
            <a:r>
              <a:rPr lang="en-US" dirty="0"/>
              <a:t>(</a:t>
            </a:r>
            <a:r>
              <a:rPr lang="bg-BG" dirty="0"/>
              <a:t>2</a:t>
            </a:r>
            <a:r>
              <a:rPr lang="en-US" dirty="0"/>
              <a:t>)</a:t>
            </a:r>
            <a:endParaRPr lang="en-B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69092F-83DA-90AF-8A28-66B063C271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04" y="2799000"/>
            <a:ext cx="8190113" cy="353380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74F3A5E-691D-3B26-3C4A-69284104DE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1827" y="4040559"/>
            <a:ext cx="3062644" cy="85969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7" name="Arrow: Right 10">
            <a:extLst>
              <a:ext uri="{FF2B5EF4-FFF2-40B4-BE49-F238E27FC236}">
                <a16:creationId xmlns:a16="http://schemas.microsoft.com/office/drawing/2014/main" id="{EBBF3015-E210-800E-F739-71846D14EB8E}"/>
              </a:ext>
            </a:extLst>
          </p:cNvPr>
          <p:cNvSpPr/>
          <p:nvPr/>
        </p:nvSpPr>
        <p:spPr>
          <a:xfrm>
            <a:off x="8305271" y="4256459"/>
            <a:ext cx="813695" cy="618886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99"/>
          </a:p>
        </p:txBody>
      </p:sp>
    </p:spTree>
    <p:extLst>
      <p:ext uri="{BB962C8B-B14F-4D97-AF65-F5344CB8AC3E}">
        <p14:creationId xmlns:p14="http://schemas.microsoft.com/office/powerpoint/2010/main" val="723794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3AF87FF-1318-696E-CC00-2C2B662178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38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810851-4790-2FC0-3F9D-A1CF7D2C9A2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sz="3200" dirty="0"/>
              <a:t>Можем да достъпим </a:t>
            </a:r>
            <a:r>
              <a:rPr lang="bg-BG" sz="3200" b="1" dirty="0"/>
              <a:t>записите</a:t>
            </a:r>
            <a:r>
              <a:rPr lang="bg-BG" sz="3200" dirty="0"/>
              <a:t> в </a:t>
            </a:r>
            <a:r>
              <a:rPr lang="bg-BG" sz="3200" b="1" dirty="0"/>
              <a:t>таблицата</a:t>
            </a:r>
            <a:r>
              <a:rPr lang="bg-BG" sz="3200" dirty="0"/>
              <a:t> с десен бутон върху </a:t>
            </a:r>
            <a:r>
              <a:rPr lang="en-US" sz="3200" b="1" dirty="0">
                <a:solidFill>
                  <a:schemeClr val="bg1"/>
                </a:solidFill>
              </a:rPr>
              <a:t>Product</a:t>
            </a:r>
            <a:r>
              <a:rPr lang="en-US" sz="3200" dirty="0"/>
              <a:t> </a:t>
            </a:r>
            <a:r>
              <a:rPr lang="en-US" sz="2400" dirty="0">
                <a:sym typeface="Wingdings" panose="05000000000000000000" pitchFamily="2" charset="2"/>
              </a:rPr>
              <a:t></a:t>
            </a:r>
            <a:r>
              <a:rPr lang="en-US" sz="3200" dirty="0"/>
              <a:t> </a:t>
            </a:r>
            <a:r>
              <a:rPr lang="en-US" sz="3200" b="1" dirty="0"/>
              <a:t>[</a:t>
            </a:r>
            <a:r>
              <a:rPr lang="en-US" sz="3200" b="1" dirty="0">
                <a:solidFill>
                  <a:schemeClr val="bg1"/>
                </a:solidFill>
              </a:rPr>
              <a:t>Show Table Data</a:t>
            </a:r>
            <a:r>
              <a:rPr lang="en-US" sz="3200" b="1" dirty="0"/>
              <a:t>] </a:t>
            </a:r>
            <a:endParaRPr lang="en-BG" sz="3200" b="1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68D83C9-FB5D-2A19-030C-321D25436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Преглед на записите</a:t>
            </a:r>
            <a:endParaRPr lang="en-B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846AA7-B4F0-C9BD-60C0-C28060E16B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166" y="2708946"/>
            <a:ext cx="4190338" cy="3028471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51B0A04-B6F4-5D11-25CF-6E60F9A2CD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6185" y="2662984"/>
            <a:ext cx="5318346" cy="2998891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7" name="Arrow: Right 10">
            <a:extLst>
              <a:ext uri="{FF2B5EF4-FFF2-40B4-BE49-F238E27FC236}">
                <a16:creationId xmlns:a16="http://schemas.microsoft.com/office/drawing/2014/main" id="{CFD3A4BC-7B4C-9AA1-D342-6FBDA98A49B5}"/>
              </a:ext>
            </a:extLst>
          </p:cNvPr>
          <p:cNvSpPr/>
          <p:nvPr/>
        </p:nvSpPr>
        <p:spPr>
          <a:xfrm>
            <a:off x="5123997" y="3913738"/>
            <a:ext cx="813695" cy="618886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99"/>
          </a:p>
        </p:txBody>
      </p:sp>
    </p:spTree>
    <p:extLst>
      <p:ext uri="{BB962C8B-B14F-4D97-AF65-F5344CB8AC3E}">
        <p14:creationId xmlns:p14="http://schemas.microsoft.com/office/powerpoint/2010/main" val="2199666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3AF87FF-1318-696E-CC00-2C2B662178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39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810851-4790-2FC0-3F9D-A1CF7D2C9A2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sz="3200" dirty="0"/>
              <a:t>Инсталираме нужните </a:t>
            </a:r>
            <a:r>
              <a:rPr lang="en-US" sz="3200" b="1" dirty="0">
                <a:solidFill>
                  <a:schemeClr val="bg1"/>
                </a:solidFill>
              </a:rPr>
              <a:t>EF Core </a:t>
            </a:r>
            <a:r>
              <a:rPr lang="bg-BG" sz="3200" b="1" dirty="0">
                <a:solidFill>
                  <a:schemeClr val="bg1"/>
                </a:solidFill>
              </a:rPr>
              <a:t>пакети</a:t>
            </a:r>
          </a:p>
          <a:p>
            <a:r>
              <a:rPr lang="bg-BG" sz="3200" dirty="0"/>
              <a:t>От менюто </a:t>
            </a:r>
            <a:r>
              <a:rPr lang="en-US" sz="3200" b="1" dirty="0">
                <a:solidFill>
                  <a:schemeClr val="bg1"/>
                </a:solidFill>
              </a:rPr>
              <a:t>Tools</a:t>
            </a:r>
            <a:r>
              <a:rPr lang="en-US" sz="3200" dirty="0"/>
              <a:t> </a:t>
            </a:r>
            <a:r>
              <a:rPr lang="en-US" sz="3200" dirty="0">
                <a:sym typeface="Wingdings" panose="05000000000000000000" pitchFamily="2" charset="2"/>
              </a:rPr>
              <a:t></a:t>
            </a:r>
            <a:r>
              <a:rPr lang="en-US" sz="3200" dirty="0"/>
              <a:t> </a:t>
            </a:r>
            <a:r>
              <a:rPr lang="en-US" sz="3200" b="1" dirty="0">
                <a:solidFill>
                  <a:schemeClr val="bg1"/>
                </a:solidFill>
              </a:rPr>
              <a:t>NuGet Package Manager </a:t>
            </a:r>
            <a:r>
              <a:rPr lang="en-US" sz="3200" dirty="0">
                <a:sym typeface="Wingdings" panose="05000000000000000000" pitchFamily="2" charset="2"/>
              </a:rPr>
              <a:t></a:t>
            </a:r>
            <a:r>
              <a:rPr lang="en-US" sz="3200" dirty="0"/>
              <a:t> </a:t>
            </a:r>
            <a:r>
              <a:rPr lang="bg-BG" sz="3200" dirty="0"/>
              <a:t>отваряме </a:t>
            </a:r>
            <a:r>
              <a:rPr lang="en-US" sz="3200" b="1" dirty="0"/>
              <a:t>[</a:t>
            </a:r>
            <a:r>
              <a:rPr lang="en-US" sz="3200" b="1" dirty="0">
                <a:solidFill>
                  <a:schemeClr val="bg1"/>
                </a:solidFill>
              </a:rPr>
              <a:t>Package Manager Console</a:t>
            </a:r>
            <a:r>
              <a:rPr lang="en-US" sz="3200" b="1" dirty="0"/>
              <a:t>]</a:t>
            </a:r>
            <a:endParaRPr lang="en-BG" sz="3200" b="1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68D83C9-FB5D-2A19-030C-321D25436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Инсталиране на </a:t>
            </a:r>
            <a:r>
              <a:rPr lang="en-US" dirty="0"/>
              <a:t>EF Core </a:t>
            </a:r>
            <a:r>
              <a:rPr lang="bg-BG" dirty="0"/>
              <a:t>пакети (</a:t>
            </a:r>
            <a:r>
              <a:rPr lang="en-US" dirty="0"/>
              <a:t>1)</a:t>
            </a:r>
            <a:endParaRPr lang="en-BG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185DB1B-DB84-649A-F010-F27D69ADF9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3500" y="3025727"/>
            <a:ext cx="5265000" cy="34749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966053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bg-BG" sz="3400" dirty="0"/>
              <a:t>Технология, която позволява </a:t>
            </a:r>
            <a:r>
              <a:rPr lang="bg-BG" sz="3400" b="1" dirty="0">
                <a:solidFill>
                  <a:schemeClr val="bg1"/>
                </a:solidFill>
              </a:rPr>
              <a:t>манипулиране</a:t>
            </a:r>
            <a:r>
              <a:rPr lang="bg-BG" sz="3400" dirty="0"/>
              <a:t> на </a:t>
            </a:r>
            <a:r>
              <a:rPr lang="bg-BG" sz="3400" b="1" dirty="0">
                <a:solidFill>
                  <a:schemeClr val="bg1"/>
                </a:solidFill>
              </a:rPr>
              <a:t>бази данни</a:t>
            </a:r>
            <a:r>
              <a:rPr lang="bg-BG" sz="3400" dirty="0"/>
              <a:t>, използвайки </a:t>
            </a:r>
            <a:r>
              <a:rPr lang="bg-BG" sz="3400" b="1" dirty="0">
                <a:solidFill>
                  <a:schemeClr val="bg1"/>
                </a:solidFill>
              </a:rPr>
              <a:t>класове </a:t>
            </a:r>
            <a:r>
              <a:rPr lang="bg-BG" sz="3400" dirty="0"/>
              <a:t>и </a:t>
            </a:r>
            <a:r>
              <a:rPr lang="bg-BG" sz="3400" b="1" dirty="0">
                <a:solidFill>
                  <a:schemeClr val="bg1"/>
                </a:solidFill>
              </a:rPr>
              <a:t>обекти</a:t>
            </a:r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Какво е </a:t>
            </a:r>
            <a:r>
              <a:rPr lang="en-US" sz="4000" dirty="0"/>
              <a:t>Object-Relational Mapping (</a:t>
            </a:r>
            <a:r>
              <a:rPr lang="en-US" dirty="0"/>
              <a:t>ORM)?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9B50DA6-750C-8818-805A-7F4BC79C1B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0342" y="2877631"/>
            <a:ext cx="6551248" cy="3165209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32F3502-EFE1-F44E-F79F-B5C4C01867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393" y="2574294"/>
            <a:ext cx="3240000" cy="346854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6" name="Arrow: Right 7">
            <a:extLst>
              <a:ext uri="{FF2B5EF4-FFF2-40B4-BE49-F238E27FC236}">
                <a16:creationId xmlns:a16="http://schemas.microsoft.com/office/drawing/2014/main" id="{C328B317-BA80-9938-CF6C-A9D820843863}"/>
              </a:ext>
            </a:extLst>
          </p:cNvPr>
          <p:cNvSpPr/>
          <p:nvPr/>
        </p:nvSpPr>
        <p:spPr>
          <a:xfrm>
            <a:off x="4033161" y="3956012"/>
            <a:ext cx="981413" cy="705109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98"/>
          </a:p>
        </p:txBody>
      </p:sp>
    </p:spTree>
    <p:extLst>
      <p:ext uri="{BB962C8B-B14F-4D97-AF65-F5344CB8AC3E}">
        <p14:creationId xmlns:p14="http://schemas.microsoft.com/office/powerpoint/2010/main" val="4006955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3AF87FF-1318-696E-CC00-2C2B662178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40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810851-4790-2FC0-3F9D-A1CF7D2C9A2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В конзолата изпълняваме командите</a:t>
            </a:r>
            <a:r>
              <a:rPr lang="bg-BG" b="1" dirty="0">
                <a:solidFill>
                  <a:schemeClr val="bg1"/>
                </a:solidFill>
              </a:rPr>
              <a:t> една по една:</a:t>
            </a:r>
            <a:endParaRPr lang="en-US" b="1" dirty="0">
              <a:solidFill>
                <a:schemeClr val="bg1"/>
              </a:solidFill>
            </a:endParaRPr>
          </a:p>
          <a:p>
            <a:endParaRPr lang="en-US" b="1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b="1" dirty="0">
              <a:solidFill>
                <a:schemeClr val="bg1"/>
              </a:solidFill>
            </a:endParaRPr>
          </a:p>
          <a:p>
            <a:r>
              <a:rPr lang="bg-BG" dirty="0"/>
              <a:t>Създаваме </a:t>
            </a:r>
            <a:r>
              <a:rPr lang="en-US" b="1" dirty="0">
                <a:solidFill>
                  <a:schemeClr val="bg1"/>
                </a:solidFill>
              </a:rPr>
              <a:t>EF Core </a:t>
            </a:r>
            <a:r>
              <a:rPr lang="bg-BG" b="1" dirty="0">
                <a:solidFill>
                  <a:schemeClr val="bg1"/>
                </a:solidFill>
              </a:rPr>
              <a:t>модели </a:t>
            </a:r>
            <a:r>
              <a:rPr lang="bg-BG" dirty="0"/>
              <a:t>по базата данни:</a:t>
            </a:r>
            <a:endParaRPr lang="en-B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68D83C9-FB5D-2A19-030C-321D25436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Инсталиране на </a:t>
            </a:r>
            <a:r>
              <a:rPr lang="en-US" dirty="0"/>
              <a:t>EF Core </a:t>
            </a:r>
            <a:r>
              <a:rPr lang="bg-BG" dirty="0"/>
              <a:t>пакети</a:t>
            </a:r>
            <a:r>
              <a:rPr lang="en-US" dirty="0"/>
              <a:t> (2)</a:t>
            </a:r>
            <a:endParaRPr lang="en-BG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ADB53B8-9D40-4DFD-A404-46465C090021}"/>
              </a:ext>
            </a:extLst>
          </p:cNvPr>
          <p:cNvSpPr txBox="1">
            <a:spLocks/>
          </p:cNvSpPr>
          <p:nvPr/>
        </p:nvSpPr>
        <p:spPr>
          <a:xfrm>
            <a:off x="440443" y="1899000"/>
            <a:ext cx="11311114" cy="46154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399" b="1" noProof="1">
                <a:latin typeface="Consolas" panose="020B0609020204030204" pitchFamily="49" charset="0"/>
              </a:rPr>
              <a:t>Install-Package Microsoft.EntityFrameworkCore.Tools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77E4E26-C02C-D925-28ED-BC5F5C8402C5}"/>
              </a:ext>
            </a:extLst>
          </p:cNvPr>
          <p:cNvSpPr txBox="1">
            <a:spLocks/>
          </p:cNvSpPr>
          <p:nvPr/>
        </p:nvSpPr>
        <p:spPr>
          <a:xfrm>
            <a:off x="440443" y="2528836"/>
            <a:ext cx="11311114" cy="46154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399" b="1" noProof="1">
                <a:latin typeface="Consolas" panose="020B0609020204030204" pitchFamily="49" charset="0"/>
              </a:rPr>
              <a:t>Install-Package Microsoft.EntityFrameworkCore.SqlServer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441E8473-E143-0AE4-1D0F-EB2D58EE998B}"/>
              </a:ext>
            </a:extLst>
          </p:cNvPr>
          <p:cNvSpPr txBox="1">
            <a:spLocks/>
          </p:cNvSpPr>
          <p:nvPr/>
        </p:nvSpPr>
        <p:spPr>
          <a:xfrm>
            <a:off x="440443" y="4190008"/>
            <a:ext cx="11311114" cy="132343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noProof="1">
                <a:latin typeface="Consolas" panose="020B0609020204030204" pitchFamily="49" charset="0"/>
              </a:rPr>
              <a:t>Scaffold-DbContext -Connection "Server=(localdb)\MSSQLLocalDB;Database=DatabaseFirst.GroceryStore;Integrated Security=True;" -Provider Microsoft.EntityFrameworkCore.SqlServer -OutputDir Data/Models</a:t>
            </a:r>
          </a:p>
        </p:txBody>
      </p:sp>
    </p:spTree>
    <p:extLst>
      <p:ext uri="{BB962C8B-B14F-4D97-AF65-F5344CB8AC3E}">
        <p14:creationId xmlns:p14="http://schemas.microsoft.com/office/powerpoint/2010/main" val="3813399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3AF87FF-1318-696E-CC00-2C2B662178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41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810851-4790-2FC0-3F9D-A1CF7D2C9A2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sz="3200" dirty="0"/>
              <a:t>Вече имаме </a:t>
            </a: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DbContext</a:t>
            </a:r>
            <a:r>
              <a:rPr lang="en-US" sz="3200" b="1" dirty="0">
                <a:solidFill>
                  <a:schemeClr val="bg1"/>
                </a:solidFill>
              </a:rPr>
              <a:t> </a:t>
            </a:r>
            <a:r>
              <a:rPr lang="en-US" sz="3200" dirty="0"/>
              <a:t>и</a:t>
            </a:r>
            <a:r>
              <a:rPr lang="bg-BG" sz="3200" dirty="0"/>
              <a:t> модел </a:t>
            </a: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Product</a:t>
            </a:r>
            <a:endParaRPr lang="en-BG" sz="3200" b="1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68D83C9-FB5D-2A19-030C-321D25436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Структура на проекта</a:t>
            </a:r>
            <a:endParaRPr lang="en-BG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06F39DF-9050-0D2D-05C9-73281E20B5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5359" y="1811619"/>
            <a:ext cx="8021282" cy="492215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261519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3AF87FF-1318-696E-CC00-2C2B662178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42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810851-4790-2FC0-3F9D-A1CF7D2C9A2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В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en-US" dirty="0"/>
              <a:t> </a:t>
            </a:r>
            <a:r>
              <a:rPr lang="bg-BG" dirty="0"/>
              <a:t>метода на програмата ни можем да прочетем </a:t>
            </a:r>
            <a:r>
              <a:rPr lang="bg-BG" b="1" dirty="0">
                <a:solidFill>
                  <a:schemeClr val="bg1"/>
                </a:solidFill>
              </a:rPr>
              <a:t>всички продукти </a:t>
            </a:r>
            <a:r>
              <a:rPr lang="bg-BG" dirty="0"/>
              <a:t>от нашата </a:t>
            </a:r>
            <a:r>
              <a:rPr lang="bg-BG" b="1" dirty="0">
                <a:solidFill>
                  <a:schemeClr val="bg1"/>
                </a:solidFill>
              </a:rPr>
              <a:t>база данни </a:t>
            </a:r>
            <a:r>
              <a:rPr lang="bg-BG" dirty="0"/>
              <a:t>със следния </a:t>
            </a:r>
            <a:r>
              <a:rPr lang="bg-BG" b="1" dirty="0">
                <a:solidFill>
                  <a:schemeClr val="bg1"/>
                </a:solidFill>
              </a:rPr>
              <a:t>код</a:t>
            </a:r>
            <a:r>
              <a:rPr lang="bg-BG" dirty="0"/>
              <a:t>:</a:t>
            </a:r>
            <a:endParaRPr lang="en-B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68D83C9-FB5D-2A19-030C-321D25436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Четене на данни</a:t>
            </a:r>
            <a:endParaRPr lang="en-BG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ADB53B8-9D40-4DFD-A404-46465C090021}"/>
              </a:ext>
            </a:extLst>
          </p:cNvPr>
          <p:cNvSpPr txBox="1">
            <a:spLocks/>
          </p:cNvSpPr>
          <p:nvPr/>
        </p:nvSpPr>
        <p:spPr>
          <a:xfrm>
            <a:off x="440443" y="2508627"/>
            <a:ext cx="11311114" cy="378565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noProof="1">
                <a:latin typeface="Consolas" panose="020B0609020204030204" pitchFamily="49" charset="0"/>
              </a:rPr>
              <a:t>using (var db = new DatabaseFirstGroceryStoreContext())</a:t>
            </a:r>
          </a:p>
          <a:p>
            <a:pPr>
              <a:lnSpc>
                <a:spcPct val="100000"/>
              </a:lnSpc>
            </a:pPr>
            <a:r>
              <a:rPr lang="en-US" sz="2000" b="1" noProof="1">
                <a:latin typeface="Consolas" panose="020B0609020204030204" pitchFamily="49" charset="0"/>
              </a:rPr>
              <a:t>{</a:t>
            </a:r>
          </a:p>
          <a:p>
            <a:pPr>
              <a:lnSpc>
                <a:spcPct val="100000"/>
              </a:lnSpc>
            </a:pPr>
            <a:r>
              <a:rPr lang="en-US" sz="2000" b="1" noProof="1">
                <a:latin typeface="Consolas" panose="020B0609020204030204" pitchFamily="49" charset="0"/>
              </a:rPr>
              <a:t>    Console.WriteLine("All products in database:");</a:t>
            </a:r>
          </a:p>
          <a:p>
            <a:pPr>
              <a:lnSpc>
                <a:spcPct val="100000"/>
              </a:lnSpc>
            </a:pPr>
            <a:endParaRPr lang="en-US" sz="2000" b="1" noProof="1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</a:pPr>
            <a:r>
              <a:rPr lang="en-US" sz="2000" b="1" noProof="1">
                <a:latin typeface="Consolas" panose="020B0609020204030204" pitchFamily="49" charset="0"/>
              </a:rPr>
              <a:t>    foreach (var </a:t>
            </a:r>
            <a:r>
              <a:rPr lang="en-US" sz="2000" b="1" noProof="1">
                <a:solidFill>
                  <a:schemeClr val="bg1"/>
                </a:solidFill>
                <a:latin typeface="Consolas" panose="020B0609020204030204" pitchFamily="49" charset="0"/>
              </a:rPr>
              <a:t>product</a:t>
            </a:r>
            <a:r>
              <a:rPr lang="en-US" sz="2000" b="1" noProof="1">
                <a:latin typeface="Consolas" panose="020B0609020204030204" pitchFamily="49" charset="0"/>
              </a:rPr>
              <a:t> in db.</a:t>
            </a:r>
            <a:r>
              <a:rPr lang="en-US" sz="2000" b="1" noProof="1">
                <a:solidFill>
                  <a:schemeClr val="bg1"/>
                </a:solidFill>
                <a:latin typeface="Consolas" panose="020B0609020204030204" pitchFamily="49" charset="0"/>
              </a:rPr>
              <a:t>Products</a:t>
            </a:r>
            <a:r>
              <a:rPr lang="en-US" sz="2000" b="1" noProof="1">
                <a:latin typeface="Consolas" panose="020B0609020204030204" pitchFamily="49" charset="0"/>
              </a:rPr>
              <a:t>)</a:t>
            </a:r>
          </a:p>
          <a:p>
            <a:pPr>
              <a:lnSpc>
                <a:spcPct val="100000"/>
              </a:lnSpc>
            </a:pPr>
            <a:r>
              <a:rPr lang="en-US" sz="2000" b="1" noProof="1">
                <a:latin typeface="Consolas" panose="020B0609020204030204" pitchFamily="49" charset="0"/>
              </a:rPr>
              <a:t>    {</a:t>
            </a:r>
          </a:p>
          <a:p>
            <a:pPr>
              <a:lnSpc>
                <a:spcPct val="100000"/>
              </a:lnSpc>
            </a:pPr>
            <a:r>
              <a:rPr lang="en-US" sz="2000" b="1" noProof="1">
                <a:latin typeface="Consolas" panose="020B0609020204030204" pitchFamily="49" charset="0"/>
              </a:rPr>
              <a:t>        Console.WriteLine("{0} - {1} per {2}", </a:t>
            </a:r>
          </a:p>
          <a:p>
            <a:pPr>
              <a:lnSpc>
                <a:spcPct val="100000"/>
              </a:lnSpc>
            </a:pPr>
            <a:r>
              <a:rPr lang="en-US" sz="2000" b="1" noProof="1">
                <a:latin typeface="Consolas" panose="020B0609020204030204" pitchFamily="49" charset="0"/>
              </a:rPr>
              <a:t>		</a:t>
            </a:r>
            <a:r>
              <a:rPr lang="en-US" sz="2000" b="1" noProof="1">
                <a:solidFill>
                  <a:schemeClr val="bg1"/>
                </a:solidFill>
                <a:latin typeface="Consolas" panose="020B0609020204030204" pitchFamily="49" charset="0"/>
              </a:rPr>
              <a:t>product</a:t>
            </a:r>
            <a:r>
              <a:rPr lang="en-US" sz="2000" b="1" noProof="1">
                <a:latin typeface="Consolas" panose="020B0609020204030204" pitchFamily="49" charset="0"/>
              </a:rPr>
              <a:t>.</a:t>
            </a:r>
            <a:r>
              <a:rPr lang="en-US" sz="2000" b="1" noProof="1">
                <a:solidFill>
                  <a:schemeClr val="bg1"/>
                </a:solidFill>
                <a:latin typeface="Consolas" panose="020B0609020204030204" pitchFamily="49" charset="0"/>
              </a:rPr>
              <a:t>Name</a:t>
            </a:r>
            <a:r>
              <a:rPr lang="en-US" sz="2000" b="1" noProof="1">
                <a:latin typeface="Consolas" panose="020B0609020204030204" pitchFamily="49" charset="0"/>
              </a:rPr>
              <a:t>,</a:t>
            </a:r>
          </a:p>
          <a:p>
            <a:pPr>
              <a:lnSpc>
                <a:spcPct val="100000"/>
              </a:lnSpc>
            </a:pPr>
            <a:r>
              <a:rPr lang="en-US" sz="2000" b="1" noProof="1">
                <a:latin typeface="Consolas" panose="020B0609020204030204" pitchFamily="49" charset="0"/>
              </a:rPr>
              <a:t>		</a:t>
            </a:r>
            <a:r>
              <a:rPr lang="en-US" sz="2000" b="1" noProof="1">
                <a:solidFill>
                  <a:schemeClr val="bg1"/>
                </a:solidFill>
                <a:latin typeface="Consolas" panose="020B0609020204030204" pitchFamily="49" charset="0"/>
              </a:rPr>
              <a:t>product</a:t>
            </a:r>
            <a:r>
              <a:rPr lang="en-US" sz="2000" b="1" noProof="1">
                <a:latin typeface="Consolas" panose="020B0609020204030204" pitchFamily="49" charset="0"/>
              </a:rPr>
              <a:t>.</a:t>
            </a:r>
            <a:r>
              <a:rPr lang="en-US" sz="2000" b="1" noProof="1">
                <a:solidFill>
                  <a:schemeClr val="bg1"/>
                </a:solidFill>
                <a:latin typeface="Consolas" panose="020B0609020204030204" pitchFamily="49" charset="0"/>
              </a:rPr>
              <a:t>Price</a:t>
            </a:r>
            <a:r>
              <a:rPr lang="en-US" sz="2000" b="1" noProof="1">
                <a:latin typeface="Consolas" panose="020B0609020204030204" pitchFamily="49" charset="0"/>
              </a:rPr>
              <a:t>,</a:t>
            </a:r>
          </a:p>
          <a:p>
            <a:pPr>
              <a:lnSpc>
                <a:spcPct val="100000"/>
              </a:lnSpc>
            </a:pPr>
            <a:r>
              <a:rPr lang="en-US" sz="2000" b="1" noProof="1">
                <a:latin typeface="Consolas" panose="020B0609020204030204" pitchFamily="49" charset="0"/>
              </a:rPr>
              <a:t>		</a:t>
            </a:r>
            <a:r>
              <a:rPr lang="en-US" sz="2000" b="1" noProof="1">
                <a:solidFill>
                  <a:schemeClr val="bg1"/>
                </a:solidFill>
                <a:latin typeface="Consolas" panose="020B0609020204030204" pitchFamily="49" charset="0"/>
              </a:rPr>
              <a:t>product</a:t>
            </a:r>
            <a:r>
              <a:rPr lang="en-US" sz="2000" b="1" noProof="1">
                <a:latin typeface="Consolas" panose="020B0609020204030204" pitchFamily="49" charset="0"/>
              </a:rPr>
              <a:t>.</a:t>
            </a:r>
            <a:r>
              <a:rPr lang="en-US" sz="2000" b="1" noProof="1">
                <a:solidFill>
                  <a:schemeClr val="bg1"/>
                </a:solidFill>
                <a:latin typeface="Consolas" panose="020B0609020204030204" pitchFamily="49" charset="0"/>
              </a:rPr>
              <a:t>UnitType</a:t>
            </a:r>
            <a:r>
              <a:rPr lang="en-US" sz="2000" b="1" noProof="1">
                <a:latin typeface="Consolas" panose="020B0609020204030204" pitchFamily="49" charset="0"/>
              </a:rPr>
              <a:t>);</a:t>
            </a:r>
          </a:p>
          <a:p>
            <a:pPr>
              <a:lnSpc>
                <a:spcPct val="100000"/>
              </a:lnSpc>
            </a:pPr>
            <a:r>
              <a:rPr lang="en-US" sz="2000" b="1" noProof="1">
                <a:latin typeface="Consolas" panose="020B0609020204030204" pitchFamily="49" charset="0"/>
              </a:rPr>
              <a:t>    }</a:t>
            </a:r>
          </a:p>
          <a:p>
            <a:pPr>
              <a:lnSpc>
                <a:spcPct val="100000"/>
              </a:lnSpc>
            </a:pPr>
            <a:r>
              <a:rPr lang="en-US" sz="2000" b="1" noProof="1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779184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3AF87FF-1318-696E-CC00-2C2B662178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43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68D83C9-FB5D-2A19-030C-321D25436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Резултат</a:t>
            </a:r>
            <a:endParaRPr lang="en-BG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28F648-33BB-3A65-53FB-68DCE44706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5784" y="1359000"/>
            <a:ext cx="8220432" cy="4968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74075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Summary Box Group">
            <a:extLst>
              <a:ext uri="{FF2B5EF4-FFF2-40B4-BE49-F238E27FC236}">
                <a16:creationId xmlns:a16="http://schemas.microsoft.com/office/drawing/2014/main" id="{EBAFE522-EB7D-4931-A015-9A7E8A98517D}"/>
              </a:ext>
            </a:extLst>
          </p:cNvPr>
          <p:cNvGrpSpPr/>
          <p:nvPr/>
        </p:nvGrpSpPr>
        <p:grpSpPr>
          <a:xfrm>
            <a:off x="192628" y="1362922"/>
            <a:ext cx="11560402" cy="5394328"/>
            <a:chOff x="472011" y="1508786"/>
            <a:chExt cx="3799787" cy="4865561"/>
          </a:xfrm>
        </p:grpSpPr>
        <p:sp>
          <p:nvSpPr>
            <p:cNvPr id="10" name="Rounded Rectangle Blue">
              <a:extLst>
                <a:ext uri="{FF2B5EF4-FFF2-40B4-BE49-F238E27FC236}">
                  <a16:creationId xmlns:a16="http://schemas.microsoft.com/office/drawing/2014/main" id="{18F78F23-3D09-4B63-8DF9-D49CFBB145EE}"/>
                </a:ext>
              </a:extLst>
            </p:cNvPr>
            <p:cNvSpPr/>
            <p:nvPr/>
          </p:nvSpPr>
          <p:spPr>
            <a:xfrm>
              <a:off x="472011" y="1508786"/>
              <a:ext cx="3799787" cy="4865561"/>
            </a:xfrm>
            <a:prstGeom prst="roundRect">
              <a:avLst>
                <a:gd name="adj" fmla="val 396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  <p:sp>
          <p:nvSpPr>
            <p:cNvPr id="11" name="Rounded Rectangle Left">
              <a:extLst>
                <a:ext uri="{FF2B5EF4-FFF2-40B4-BE49-F238E27FC236}">
                  <a16:creationId xmlns:a16="http://schemas.microsoft.com/office/drawing/2014/main" id="{F12C06CE-2BBE-46C2-B718-813794C58DF9}"/>
                </a:ext>
              </a:extLst>
            </p:cNvPr>
            <p:cNvSpPr/>
            <p:nvPr/>
          </p:nvSpPr>
          <p:spPr>
            <a:xfrm>
              <a:off x="546866" y="1696737"/>
              <a:ext cx="81601" cy="4489658"/>
            </a:xfrm>
            <a:prstGeom prst="roundRect">
              <a:avLst>
                <a:gd name="adj" fmla="val 50000"/>
              </a:avLst>
            </a:prstGeom>
            <a:solidFill>
              <a:schemeClr val="bg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12" name="Half Frame Top Right">
              <a:extLst>
                <a:ext uri="{FF2B5EF4-FFF2-40B4-BE49-F238E27FC236}">
                  <a16:creationId xmlns:a16="http://schemas.microsoft.com/office/drawing/2014/main" id="{66CDBB1E-AF3C-43FC-9F34-2DD691F81726}"/>
                </a:ext>
              </a:extLst>
            </p:cNvPr>
            <p:cNvSpPr/>
            <p:nvPr/>
          </p:nvSpPr>
          <p:spPr>
            <a:xfrm rot="5400000">
              <a:off x="3742559" y="1912372"/>
              <a:ext cx="669775" cy="238503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tx1"/>
                </a:solidFill>
              </a:endParaRPr>
            </a:p>
          </p:txBody>
        </p:sp>
      </p:grpSp>
      <p:sp>
        <p:nvSpPr>
          <p:cNvPr id="14" name="Text Placeholder Body">
            <a:extLst>
              <a:ext uri="{FF2B5EF4-FFF2-40B4-BE49-F238E27FC236}">
                <a16:creationId xmlns:a16="http://schemas.microsoft.com/office/drawing/2014/main" id="{0E49D336-45B6-44D3-97C4-E28F8DEA2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7877" y="1529427"/>
            <a:ext cx="10826670" cy="5139573"/>
          </a:xfrm>
        </p:spPr>
        <p:txBody>
          <a:bodyPr>
            <a:noAutofit/>
          </a:bodyPr>
          <a:lstStyle>
            <a:lvl1pPr marL="514350" indent="-514350"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</a:defRPr>
            </a:lvl1pPr>
            <a:lvl2pPr marL="112393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1733520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3pPr>
            <a:lvl4pPr marL="234310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4pPr>
            <a:lvl5pPr marL="2952689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marL="360363" indent="-360363" fontAlgn="base">
              <a:buClr>
                <a:schemeClr val="bg2"/>
              </a:buClr>
            </a:pPr>
            <a:r>
              <a:rPr lang="en-US" sz="2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ORM</a:t>
            </a:r>
            <a:r>
              <a:rPr lang="bg-BG" sz="2600" dirty="0">
                <a:solidFill>
                  <a:schemeClr val="bg2"/>
                </a:solidFill>
              </a:rPr>
              <a:t> (</a:t>
            </a:r>
            <a:r>
              <a:rPr lang="en-US" sz="2600" dirty="0"/>
              <a:t>Object-Relational Mapping</a:t>
            </a:r>
            <a:r>
              <a:rPr lang="en-US" sz="2600" dirty="0">
                <a:solidFill>
                  <a:schemeClr val="bg2"/>
                </a:solidFill>
              </a:rPr>
              <a:t>)</a:t>
            </a:r>
            <a:r>
              <a:rPr lang="bg-BG" sz="2600" dirty="0">
                <a:solidFill>
                  <a:schemeClr val="bg2"/>
                </a:solidFill>
              </a:rPr>
              <a:t> </a:t>
            </a:r>
            <a:r>
              <a:rPr lang="bg-BG" sz="2600" b="1" dirty="0">
                <a:solidFill>
                  <a:schemeClr val="bg2"/>
                </a:solidFill>
              </a:rPr>
              <a:t>==</a:t>
            </a:r>
            <a:r>
              <a:rPr lang="bg-BG" sz="2600" dirty="0">
                <a:solidFill>
                  <a:schemeClr val="bg2"/>
                </a:solidFill>
              </a:rPr>
              <a:t> технология, позволяваща работа с данни от бази данни като </a:t>
            </a:r>
            <a:r>
              <a:rPr lang="bg-BG" sz="2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обекти</a:t>
            </a:r>
            <a:endParaRPr lang="en-US" sz="26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360363" indent="-360363" fontAlgn="base">
              <a:buClr>
                <a:schemeClr val="bg2"/>
              </a:buClr>
            </a:pPr>
            <a:r>
              <a:rPr lang="bg-BG" sz="2600" b="1" dirty="0"/>
              <a:t>Подходи</a:t>
            </a:r>
            <a:r>
              <a:rPr lang="bg-BG" sz="2600" dirty="0"/>
              <a:t> за работа с </a:t>
            </a:r>
            <a:r>
              <a:rPr lang="en-US" sz="2600" dirty="0"/>
              <a:t>ORM</a:t>
            </a:r>
            <a:endParaRPr lang="bg-BG" sz="2600" dirty="0"/>
          </a:p>
          <a:p>
            <a:pPr marL="969948" lvl="1" indent="-360363" fontAlgn="base">
              <a:buClr>
                <a:schemeClr val="bg2"/>
              </a:buClr>
            </a:pPr>
            <a:r>
              <a:rPr 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Code First </a:t>
            </a:r>
            <a:r>
              <a:rPr lang="en-US" sz="2400" dirty="0">
                <a:solidFill>
                  <a:schemeClr val="bg2"/>
                </a:solidFill>
              </a:rPr>
              <a:t>- </a:t>
            </a:r>
            <a:r>
              <a:rPr lang="bg-BG" sz="2400" dirty="0">
                <a:solidFill>
                  <a:schemeClr val="bg2"/>
                </a:solidFill>
              </a:rPr>
              <a:t>първо се създават </a:t>
            </a:r>
            <a:r>
              <a:rPr lang="bg-BG" sz="2400" b="1" dirty="0">
                <a:solidFill>
                  <a:schemeClr val="bg2"/>
                </a:solidFill>
              </a:rPr>
              <a:t>класове</a:t>
            </a:r>
            <a:r>
              <a:rPr lang="bg-BG" sz="2400" dirty="0">
                <a:solidFill>
                  <a:schemeClr val="bg2"/>
                </a:solidFill>
              </a:rPr>
              <a:t> и след това </a:t>
            </a:r>
            <a:r>
              <a:rPr lang="bg-BG" sz="2400" b="1" dirty="0">
                <a:solidFill>
                  <a:schemeClr val="bg2"/>
                </a:solidFill>
              </a:rPr>
              <a:t>база данни</a:t>
            </a:r>
            <a:endParaRPr lang="en-US" sz="2400" b="1" dirty="0">
              <a:solidFill>
                <a:schemeClr val="bg2"/>
              </a:solidFill>
            </a:endParaRPr>
          </a:p>
          <a:p>
            <a:pPr marL="969948" lvl="1" indent="-360363" fontAlgn="base">
              <a:buClr>
                <a:schemeClr val="bg2"/>
              </a:buClr>
            </a:pPr>
            <a:r>
              <a:rPr 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Database First</a:t>
            </a:r>
            <a:r>
              <a:rPr lang="bg-BG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bg-BG" sz="2400" dirty="0">
                <a:solidFill>
                  <a:schemeClr val="bg2"/>
                </a:solidFill>
              </a:rPr>
              <a:t>- първо се създава </a:t>
            </a:r>
            <a:r>
              <a:rPr lang="bg-BG" sz="2400" b="1" dirty="0">
                <a:solidFill>
                  <a:schemeClr val="bg2"/>
                </a:solidFill>
              </a:rPr>
              <a:t>база данни </a:t>
            </a:r>
            <a:r>
              <a:rPr lang="bg-BG" sz="2400" dirty="0">
                <a:solidFill>
                  <a:schemeClr val="bg2"/>
                </a:solidFill>
              </a:rPr>
              <a:t>и след </a:t>
            </a:r>
            <a:r>
              <a:rPr lang="bg-BG" sz="2400" b="1" dirty="0">
                <a:solidFill>
                  <a:schemeClr val="bg2"/>
                </a:solidFill>
              </a:rPr>
              <a:t>това класове</a:t>
            </a:r>
            <a:endParaRPr lang="en-US" sz="2400" b="1" dirty="0">
              <a:solidFill>
                <a:schemeClr val="bg2"/>
              </a:solidFill>
            </a:endParaRPr>
          </a:p>
          <a:p>
            <a:pPr marL="360363" indent="-360363" fontAlgn="base">
              <a:buClr>
                <a:schemeClr val="bg2"/>
              </a:buClr>
            </a:pPr>
            <a:r>
              <a:rPr lang="en-US" sz="2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Entity Framework Core </a:t>
            </a:r>
            <a:r>
              <a:rPr lang="bg-BG" sz="26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bg-BG" sz="2600" b="1" dirty="0"/>
              <a:t>==</a:t>
            </a:r>
            <a:r>
              <a:rPr lang="bg-BG" sz="26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bg-BG" sz="2600" dirty="0"/>
              <a:t>о</a:t>
            </a:r>
            <a:r>
              <a:rPr lang="bg-BG" sz="2600" dirty="0">
                <a:solidFill>
                  <a:schemeClr val="bg2"/>
                </a:solidFill>
              </a:rPr>
              <a:t>сигурява</a:t>
            </a:r>
            <a:r>
              <a:rPr lang="bg-BG" sz="2600" dirty="0">
                <a:solidFill>
                  <a:schemeClr val="accent1"/>
                </a:solidFill>
              </a:rPr>
              <a:t> </a:t>
            </a:r>
            <a:r>
              <a:rPr lang="bg-BG" sz="2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L</a:t>
            </a:r>
            <a:r>
              <a:rPr lang="en-US" sz="2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INQ </a:t>
            </a:r>
            <a:r>
              <a:rPr lang="bg-BG" sz="2600" dirty="0">
                <a:solidFill>
                  <a:schemeClr val="bg2"/>
                </a:solidFill>
              </a:rPr>
              <a:t>заявки, </a:t>
            </a:r>
            <a:r>
              <a:rPr lang="en-US" sz="2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CRUD</a:t>
            </a:r>
            <a:r>
              <a:rPr lang="en-US" sz="2600" dirty="0">
                <a:solidFill>
                  <a:schemeClr val="bg2"/>
                </a:solidFill>
              </a:rPr>
              <a:t> </a:t>
            </a:r>
            <a:r>
              <a:rPr lang="bg-BG" sz="2600" dirty="0">
                <a:solidFill>
                  <a:schemeClr val="bg2"/>
                </a:solidFill>
              </a:rPr>
              <a:t>операции, автоматично </a:t>
            </a:r>
            <a:r>
              <a:rPr lang="bg-BG" sz="2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проследяване на промени</a:t>
            </a:r>
            <a:endParaRPr lang="en-US" sz="26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360363" indent="-360363" fontAlgn="base">
              <a:buClr>
                <a:schemeClr val="bg2"/>
              </a:buClr>
            </a:pPr>
            <a:r>
              <a:rPr lang="en-US" sz="2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EF Core Power Tools </a:t>
            </a:r>
            <a:r>
              <a:rPr lang="en-US" sz="2600" b="1" dirty="0"/>
              <a:t>==</a:t>
            </a:r>
            <a:r>
              <a:rPr lang="en-US" sz="26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bg-BG" sz="2600" dirty="0"/>
              <a:t>генерира </a:t>
            </a:r>
            <a:r>
              <a:rPr lang="en-US" sz="2600" b="1" dirty="0"/>
              <a:t>DB First </a:t>
            </a:r>
            <a:r>
              <a:rPr lang="bg-BG" sz="2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модели</a:t>
            </a:r>
            <a:r>
              <a:rPr lang="bg-BG" sz="2600" b="1" dirty="0"/>
              <a:t> </a:t>
            </a:r>
            <a:r>
              <a:rPr lang="bg-BG" sz="2600" dirty="0"/>
              <a:t>за</a:t>
            </a:r>
            <a:r>
              <a:rPr lang="bg-BG" sz="2600" b="1" dirty="0"/>
              <a:t> </a:t>
            </a:r>
            <a:r>
              <a:rPr lang="en-US" sz="2600" b="1" dirty="0"/>
              <a:t>EF Core</a:t>
            </a:r>
          </a:p>
          <a:p>
            <a:pPr marL="360363" indent="-360363" fontAlgn="base">
              <a:buClr>
                <a:schemeClr val="bg2"/>
              </a:buClr>
            </a:pPr>
            <a:r>
              <a:rPr lang="en-US" sz="2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Connection string</a:t>
            </a:r>
            <a:r>
              <a:rPr lang="bg-BG" sz="2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bg-BG" sz="2600" b="1" dirty="0"/>
              <a:t>==</a:t>
            </a:r>
            <a:r>
              <a:rPr lang="bg-BG" sz="2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bg-BG" sz="2600" b="1" dirty="0"/>
              <a:t>и</a:t>
            </a:r>
            <a:r>
              <a:rPr lang="bg-BG" sz="2600" b="1" dirty="0">
                <a:solidFill>
                  <a:schemeClr val="bg2"/>
                </a:solidFill>
              </a:rPr>
              <a:t>нформация</a:t>
            </a:r>
            <a:r>
              <a:rPr lang="bg-BG" sz="2600" dirty="0">
                <a:solidFill>
                  <a:schemeClr val="bg2"/>
                </a:solidFill>
              </a:rPr>
              <a:t>, чрез която </a:t>
            </a:r>
            <a:r>
              <a:rPr lang="bg-BG" sz="2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свързваме приложението </a:t>
            </a:r>
            <a:r>
              <a:rPr lang="bg-BG" sz="26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bg-BG" sz="2600" dirty="0">
                <a:solidFill>
                  <a:schemeClr val="bg2"/>
                </a:solidFill>
              </a:rPr>
              <a:t>с </a:t>
            </a:r>
            <a:r>
              <a:rPr lang="bg-BG" sz="2600" b="1" dirty="0">
                <a:solidFill>
                  <a:schemeClr val="bg2"/>
                </a:solidFill>
              </a:rPr>
              <a:t>базата данни</a:t>
            </a:r>
            <a:endParaRPr lang="en-US" sz="2600" b="1" dirty="0">
              <a:solidFill>
                <a:schemeClr val="bg2"/>
              </a:solidFill>
            </a:endParaRPr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Обобщение</a:t>
            </a:r>
            <a:endParaRPr lang="en-US" dirty="0"/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E369AAE7-BDDC-FE11-A61E-E20F7F6632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44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23049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Title">
            <a:extLst>
              <a:ext uri="{FF2B5EF4-FFF2-40B4-BE49-F238E27FC236}">
                <a16:creationId xmlns:a16="http://schemas.microsoft.com/office/drawing/2014/main" id="{FA0703FC-0F8F-4C80-A615-E4B381EC0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Въпроси</a:t>
            </a:r>
            <a:r>
              <a:rPr lang="en-US" dirty="0"/>
              <a:t>?</a:t>
            </a:r>
          </a:p>
        </p:txBody>
      </p:sp>
      <p:sp>
        <p:nvSpPr>
          <p:cNvPr id="2" name="Rectangle Bottom Copyright">
            <a:extLst>
              <a:ext uri="{FF2B5EF4-FFF2-40B4-BE49-F238E27FC236}">
                <a16:creationId xmlns:a16="http://schemas.microsoft.com/office/drawing/2014/main" id="{664812A4-2991-44D1-BFE9-32E55AADF8A5}"/>
              </a:ext>
            </a:extLst>
          </p:cNvPr>
          <p:cNvSpPr/>
          <p:nvPr/>
        </p:nvSpPr>
        <p:spPr>
          <a:xfrm>
            <a:off x="111000" y="6454758"/>
            <a:ext cx="11970000" cy="304242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Проект "</a:t>
            </a:r>
            <a:r>
              <a:rPr lang="bg-BG" sz="1600" dirty="0">
                <a:solidFill>
                  <a:schemeClr val="bg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Отворено учебно съдържание по програмиране и ИТ</a:t>
            </a: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", СофтУни Фондация (лиценз </a:t>
            </a:r>
            <a:r>
              <a:rPr lang="en-US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CC-BY-NC-SA</a:t>
            </a: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endParaRPr lang="bg-BG" sz="2400" dirty="0">
              <a:solidFill>
                <a:schemeClr val="bg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2534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48C3C93-90A1-4D31-BEA6-B54D1106CE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2" name="Slide Body">
            <a:extLst>
              <a:ext uri="{FF2B5EF4-FFF2-40B4-BE49-F238E27FC236}">
                <a16:creationId xmlns:a16="http://schemas.microsoft.com/office/drawing/2014/main" id="{980F49B1-E4BE-4389-A747-7AB9B71AD9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269001"/>
            <a:ext cx="9865598" cy="2474999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bg-BG" sz="3200" dirty="0"/>
              <a:t>Този курс</a:t>
            </a:r>
            <a:r>
              <a:rPr lang="en-US" sz="3200" dirty="0"/>
              <a:t> (</a:t>
            </a:r>
            <a:r>
              <a:rPr lang="bg-BG" sz="3200" dirty="0"/>
              <a:t>презентации, примери, демонстрационен код, упражнения, домашни, видео и други активи</a:t>
            </a:r>
            <a:r>
              <a:rPr lang="en-US" sz="3200" dirty="0"/>
              <a:t>) </a:t>
            </a:r>
            <a:r>
              <a:rPr lang="bg-BG" sz="3200" dirty="0"/>
              <a:t>представлява</a:t>
            </a:r>
            <a:r>
              <a:rPr lang="en-US" sz="3200" dirty="0"/>
              <a:t> </a:t>
            </a:r>
            <a:r>
              <a:rPr lang="bg-BG" sz="3200" b="1" dirty="0"/>
              <a:t>свободно учебно съдържание </a:t>
            </a:r>
            <a:r>
              <a:rPr lang="bg-BG" sz="3200" dirty="0"/>
              <a:t>и се разпространява под свободен лиценз </a:t>
            </a:r>
            <a:r>
              <a:rPr lang="en-US" sz="3200" b="1" dirty="0"/>
              <a:t>CC-BY-NC-SA</a:t>
            </a:r>
            <a:endParaRPr lang="bg-BG" sz="3200" dirty="0"/>
          </a:p>
        </p:txBody>
      </p:sp>
      <p:pic>
        <p:nvPicPr>
          <p:cNvPr id="6" name="Picture License" descr="License">
            <a:extLst>
              <a:ext uri="{FF2B5EF4-FFF2-40B4-BE49-F238E27FC236}">
                <a16:creationId xmlns:a16="http://schemas.microsoft.com/office/drawing/2014/main" id="{82BA520F-A037-4E01-AA18-27D9F1E930A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226175" y="1440120"/>
            <a:ext cx="1198986" cy="1268880"/>
          </a:xfrm>
          <a:prstGeom prst="rect">
            <a:avLst/>
          </a:prstGeom>
        </p:spPr>
      </p:pic>
      <p:sp>
        <p:nvSpPr>
          <p:cNvPr id="3" name="Slide Title">
            <a:extLst>
              <a:ext uri="{FF2B5EF4-FFF2-40B4-BE49-F238E27FC236}">
                <a16:creationId xmlns:a16="http://schemas.microsoft.com/office/drawing/2014/main" id="{E5F1FB41-80C3-4816-BC47-CCC50632E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Лиценз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18DF19-B750-4C88-975B-661A6BF61F5E}"/>
              </a:ext>
            </a:extLst>
          </p:cNvPr>
          <p:cNvSpPr txBox="1"/>
          <p:nvPr/>
        </p:nvSpPr>
        <p:spPr>
          <a:xfrm>
            <a:off x="190401" y="3927519"/>
            <a:ext cx="11710599" cy="1979644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marL="360363" indent="-360363" defTabSz="1218438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lang="bg-BG" sz="3200" dirty="0"/>
              <a:t>Проект "</a:t>
            </a:r>
            <a:r>
              <a:rPr lang="bg-BG" sz="3200" b="1" dirty="0"/>
              <a:t>Отворено учебно съдържание по програмиране и ИТ</a:t>
            </a:r>
            <a:r>
              <a:rPr lang="bg-BG" sz="3200" dirty="0"/>
              <a:t>" към Фондация "Софтуерен университет"</a:t>
            </a:r>
            <a:r>
              <a:rPr lang="en-US" sz="3200" dirty="0"/>
              <a:t>:</a:t>
            </a:r>
            <a:endParaRPr lang="bg-BG" sz="3200" dirty="0"/>
          </a:p>
          <a:p>
            <a:pPr marL="817563" lvl="1" indent="-360363" defTabSz="1218438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  <a:hlinkClick r:id="rId4"/>
              </a:rPr>
              <a:t>https://github.com/BG-IT-Edu</a:t>
            </a:r>
            <a:endParaRPr kumimoji="0" lang="bg-BG" sz="3200" b="0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7" name="Picture 6" title="CC-BY-NC-SA License">
            <a:hlinkClick r:id="rId5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F6C77C47-F7D8-A176-5C69-7FDE5C7E80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31000" y="2908593"/>
            <a:ext cx="1989336" cy="696022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79276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</a:rPr>
              <a:t>ORM </a:t>
            </a:r>
            <a:r>
              <a:rPr lang="bg-BG" sz="3200" b="1" dirty="0">
                <a:solidFill>
                  <a:schemeClr val="bg1"/>
                </a:solidFill>
              </a:rPr>
              <a:t>рамките </a:t>
            </a:r>
            <a:r>
              <a:rPr lang="bg-BG" sz="3200" b="1" dirty="0"/>
              <a:t>(</a:t>
            </a:r>
            <a:r>
              <a:rPr lang="en-US" sz="3200" b="1" dirty="0"/>
              <a:t>frameworks)</a:t>
            </a:r>
            <a:r>
              <a:rPr lang="en-US" sz="3200" dirty="0"/>
              <a:t> и</a:t>
            </a:r>
            <a:r>
              <a:rPr lang="bg-BG" sz="3200" dirty="0"/>
              <a:t>мат следните функционалности</a:t>
            </a:r>
            <a:r>
              <a:rPr lang="en-US" sz="3200" dirty="0"/>
              <a:t>:</a:t>
            </a:r>
          </a:p>
          <a:p>
            <a:pPr lvl="1"/>
            <a:r>
              <a:rPr lang="bg-BG" sz="3000" dirty="0"/>
              <a:t>Създаване на </a:t>
            </a:r>
            <a:r>
              <a:rPr lang="bg-BG" sz="3000" b="1" dirty="0">
                <a:solidFill>
                  <a:schemeClr val="bg1"/>
                </a:solidFill>
              </a:rPr>
              <a:t>база данни от </a:t>
            </a:r>
            <a:r>
              <a:rPr lang="en-US" sz="3000" b="1" dirty="0">
                <a:solidFill>
                  <a:schemeClr val="bg1"/>
                </a:solidFill>
              </a:rPr>
              <a:t>C# </a:t>
            </a:r>
            <a:r>
              <a:rPr lang="bg-BG" sz="3000" b="1" dirty="0">
                <a:solidFill>
                  <a:schemeClr val="bg1"/>
                </a:solidFill>
              </a:rPr>
              <a:t>класове </a:t>
            </a:r>
            <a:r>
              <a:rPr lang="bg-BG" sz="3000" b="1" dirty="0"/>
              <a:t>(</a:t>
            </a:r>
            <a:r>
              <a:rPr lang="en-US" sz="3000" b="1" dirty="0"/>
              <a:t>Code First)</a:t>
            </a:r>
          </a:p>
          <a:p>
            <a:pPr lvl="1"/>
            <a:r>
              <a:rPr lang="bg-BG" sz="3000" dirty="0"/>
              <a:t>Създаване на </a:t>
            </a:r>
            <a:r>
              <a:rPr lang="en-US" sz="3000" b="1" dirty="0">
                <a:solidFill>
                  <a:schemeClr val="bg1"/>
                </a:solidFill>
              </a:rPr>
              <a:t>C# </a:t>
            </a:r>
            <a:r>
              <a:rPr lang="bg-BG" sz="3000" b="1" dirty="0">
                <a:solidFill>
                  <a:schemeClr val="bg1"/>
                </a:solidFill>
              </a:rPr>
              <a:t>класове от база данни </a:t>
            </a:r>
            <a:r>
              <a:rPr lang="en-US" sz="3000" b="1" dirty="0"/>
              <a:t>(Database First)</a:t>
            </a:r>
            <a:endParaRPr lang="en-US" sz="3200" b="1" dirty="0"/>
          </a:p>
          <a:p>
            <a:pPr lvl="1"/>
            <a:r>
              <a:rPr lang="bg-BG" sz="3000" b="1" dirty="0">
                <a:solidFill>
                  <a:schemeClr val="bg1"/>
                </a:solidFill>
              </a:rPr>
              <a:t>Автоматично генериране </a:t>
            </a:r>
            <a:r>
              <a:rPr lang="bg-BG" sz="3000" dirty="0"/>
              <a:t>на </a:t>
            </a:r>
            <a:r>
              <a:rPr lang="en-US" sz="3000" b="1" dirty="0">
                <a:solidFill>
                  <a:schemeClr val="bg1"/>
                </a:solidFill>
              </a:rPr>
              <a:t>SQL</a:t>
            </a:r>
            <a:r>
              <a:rPr lang="en-US" sz="3000" dirty="0"/>
              <a:t> </a:t>
            </a:r>
            <a:r>
              <a:rPr lang="bg-BG" sz="3000" dirty="0"/>
              <a:t>заявки</a:t>
            </a:r>
          </a:p>
          <a:p>
            <a:pPr lvl="1"/>
            <a:endParaRPr lang="bg-BG" sz="3000" dirty="0"/>
          </a:p>
          <a:p>
            <a:pPr lvl="1"/>
            <a:endParaRPr lang="bg-BG" sz="3000" dirty="0"/>
          </a:p>
          <a:p>
            <a:pPr marL="442912" lvl="1" indent="0">
              <a:buNone/>
            </a:pPr>
            <a:endParaRPr lang="bg-BG" sz="3000" dirty="0"/>
          </a:p>
          <a:p>
            <a:pPr marL="442912" lvl="1" indent="0">
              <a:buNone/>
            </a:pPr>
            <a:endParaRPr lang="bg-BG" sz="3000" dirty="0"/>
          </a:p>
          <a:p>
            <a:pPr lvl="1"/>
            <a:endParaRPr lang="bg-BG" sz="3000" b="1" dirty="0">
              <a:solidFill>
                <a:schemeClr val="bg1"/>
              </a:solidFill>
            </a:endParaRPr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en-US" dirty="0"/>
              <a:t>ORM</a:t>
            </a:r>
            <a:r>
              <a:rPr lang="bg-BG" dirty="0"/>
              <a:t> характеристики</a:t>
            </a:r>
            <a:endParaRPr lang="en-US" dirty="0"/>
          </a:p>
        </p:txBody>
      </p:sp>
      <p:sp>
        <p:nvSpPr>
          <p:cNvPr id="2" name="Arrow: Right 10">
            <a:extLst>
              <a:ext uri="{FF2B5EF4-FFF2-40B4-BE49-F238E27FC236}">
                <a16:creationId xmlns:a16="http://schemas.microsoft.com/office/drawing/2014/main" id="{6687F5B0-746B-B888-F430-CA56BCCC41F2}"/>
              </a:ext>
            </a:extLst>
          </p:cNvPr>
          <p:cNvSpPr/>
          <p:nvPr/>
        </p:nvSpPr>
        <p:spPr>
          <a:xfrm>
            <a:off x="6148513" y="4786995"/>
            <a:ext cx="595549" cy="42562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98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984B1F-47A2-49FD-235E-0B7B3CB77555}"/>
              </a:ext>
            </a:extLst>
          </p:cNvPr>
          <p:cNvSpPr txBox="1"/>
          <p:nvPr/>
        </p:nvSpPr>
        <p:spPr>
          <a:xfrm>
            <a:off x="741000" y="3884741"/>
            <a:ext cx="5302959" cy="2230139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/>
            </a:solidFill>
          </a:ln>
        </p:spPr>
        <p:txBody>
          <a:bodyPr vert="horz" wrap="square" lIns="143926" tIns="107944" rIns="143926" bIns="107944" rtlCol="0">
            <a:spAutoFit/>
          </a:bodyPr>
          <a:lstStyle/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99" b="1" noProof="1">
                <a:latin typeface="Consolas" panose="020B0609020204030204" pitchFamily="49" charset="0"/>
                <a:cs typeface="Consolas" panose="020B0609020204030204" pitchFamily="49" charset="0"/>
              </a:rPr>
              <a:t>database.Employees.Add(new Employee</a:t>
            </a:r>
          </a:p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99" b="1" noProof="1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99" b="1" noProof="1">
                <a:latin typeface="Consolas" panose="020B0609020204030204" pitchFamily="49" charset="0"/>
                <a:cs typeface="Consolas" panose="020B0609020204030204" pitchFamily="49" charset="0"/>
              </a:rPr>
              <a:t>   FirstName = "Gosho",</a:t>
            </a:r>
          </a:p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99" b="1" noProof="1">
                <a:latin typeface="Consolas" panose="020B0609020204030204" pitchFamily="49" charset="0"/>
                <a:cs typeface="Consolas" panose="020B0609020204030204" pitchFamily="49" charset="0"/>
              </a:rPr>
              <a:t>   LastName = "Ivanov",</a:t>
            </a:r>
          </a:p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99" b="1" noProof="1">
                <a:latin typeface="Consolas" panose="020B0609020204030204" pitchFamily="49" charset="0"/>
                <a:cs typeface="Consolas" panose="020B0609020204030204" pitchFamily="49" charset="0"/>
              </a:rPr>
              <a:t>   IsEmployed = true</a:t>
            </a:r>
          </a:p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99" b="1" noProof="1">
                <a:latin typeface="Consolas" panose="020B0609020204030204" pitchFamily="49" charset="0"/>
                <a:cs typeface="Consolas" panose="020B0609020204030204" pitchFamily="49" charset="0"/>
              </a:rPr>
              <a:t>});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546465-40EB-3425-8FC3-2FF1D8EACCEA}"/>
              </a:ext>
            </a:extLst>
          </p:cNvPr>
          <p:cNvSpPr txBox="1"/>
          <p:nvPr/>
        </p:nvSpPr>
        <p:spPr>
          <a:xfrm>
            <a:off x="6896551" y="4392438"/>
            <a:ext cx="4959458" cy="1214741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3926" tIns="107944" rIns="143926" bIns="107944" rtlCol="0">
            <a:spAutoFit/>
          </a:bodyPr>
          <a:lstStyle/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99" b="1" noProof="1">
                <a:latin typeface="Consolas" panose="020B0609020204030204" pitchFamily="49" charset="0"/>
                <a:cs typeface="Consolas" panose="020B0609020204030204" pitchFamily="49" charset="0"/>
              </a:rPr>
              <a:t>INSERT INTO Employees</a:t>
            </a:r>
          </a:p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99" b="1" noProof="1">
                <a:latin typeface="Consolas" panose="020B0609020204030204" pitchFamily="49" charset="0"/>
                <a:cs typeface="Consolas" panose="020B0609020204030204" pitchFamily="49" charset="0"/>
              </a:rPr>
              <a:t>(FirstName, LastName, IsEmployed)</a:t>
            </a:r>
          </a:p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99" b="1" noProof="1">
                <a:latin typeface="Consolas" panose="020B0609020204030204" pitchFamily="49" charset="0"/>
                <a:cs typeface="Consolas" panose="020B0609020204030204" pitchFamily="49" charset="0"/>
              </a:rPr>
              <a:t>VALUES ('Gosho', 'Ivanov', 1)</a:t>
            </a:r>
          </a:p>
        </p:txBody>
      </p:sp>
    </p:spTree>
    <p:extLst>
      <p:ext uri="{BB962C8B-B14F-4D97-AF65-F5344CB8AC3E}">
        <p14:creationId xmlns:p14="http://schemas.microsoft.com/office/powerpoint/2010/main" val="3008113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Пример за </a:t>
            </a:r>
            <a:r>
              <a:rPr lang="en-US" dirty="0"/>
              <a:t>ORM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82890CA-510B-6D12-8896-88D0D65A63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415" y="1176345"/>
            <a:ext cx="6313956" cy="5627655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3EA5B8CF-38AC-67F7-2C90-CBDF056E3E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65" t="3315" r="6003" b="1129"/>
          <a:stretch/>
        </p:blipFill>
        <p:spPr bwMode="auto">
          <a:xfrm>
            <a:off x="7312375" y="1162775"/>
            <a:ext cx="4444988" cy="5568897"/>
          </a:xfrm>
          <a:prstGeom prst="rect">
            <a:avLst/>
          </a:prstGeom>
          <a:ln>
            <a:solidFill>
              <a:schemeClr val="bg2"/>
            </a:solidFill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0" name="Group 5">
            <a:extLst>
              <a:ext uri="{FF2B5EF4-FFF2-40B4-BE49-F238E27FC236}">
                <a16:creationId xmlns:a16="http://schemas.microsoft.com/office/drawing/2014/main" id="{B923A3F2-C410-AA7F-AF65-0E738CA95149}"/>
              </a:ext>
            </a:extLst>
          </p:cNvPr>
          <p:cNvGrpSpPr/>
          <p:nvPr/>
        </p:nvGrpSpPr>
        <p:grpSpPr>
          <a:xfrm>
            <a:off x="5288578" y="2737257"/>
            <a:ext cx="2361585" cy="1924419"/>
            <a:chOff x="3200400" y="3984579"/>
            <a:chExt cx="2362200" cy="1924920"/>
          </a:xfrm>
        </p:grpSpPr>
        <p:sp>
          <p:nvSpPr>
            <p:cNvPr id="11" name="Cloud 8">
              <a:extLst>
                <a:ext uri="{FF2B5EF4-FFF2-40B4-BE49-F238E27FC236}">
                  <a16:creationId xmlns:a16="http://schemas.microsoft.com/office/drawing/2014/main" id="{10FDBCE3-5866-21B7-E59C-1BACEEDC6B97}"/>
                </a:ext>
              </a:extLst>
            </p:cNvPr>
            <p:cNvSpPr/>
            <p:nvPr/>
          </p:nvSpPr>
          <p:spPr>
            <a:xfrm>
              <a:off x="3200400" y="4343400"/>
              <a:ext cx="2362200" cy="1371600"/>
            </a:xfrm>
            <a:prstGeom prst="cloud">
              <a:avLst/>
            </a:prstGeom>
            <a:solidFill>
              <a:srgbClr val="6E7D7B"/>
            </a:solidFill>
            <a:ln w="31750" cap="rnd">
              <a:solidFill>
                <a:schemeClr val="accent5">
                  <a:lumMod val="20000"/>
                  <a:lumOff val="80000"/>
                  <a:alpha val="25000"/>
                </a:schemeClr>
              </a:solidFill>
              <a:round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txBody>
            <a:bodyPr wrap="square" lIns="0" tIns="0" rIns="0" bIns="0" anchor="ctr" anchorCtr="0">
              <a:noAutofit/>
            </a:bodyPr>
            <a:lstStyle/>
            <a:p>
              <a:pPr algn="ctr"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  <a:defRPr/>
              </a:pPr>
              <a:r>
                <a:rPr lang="en-US" sz="1999" b="1" dirty="0">
                  <a:solidFill>
                    <a:schemeClr val="bg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rbel" pitchFamily="34" charset="0"/>
                  <a:cs typeface="Consolas" pitchFamily="49" charset="0"/>
                </a:rPr>
                <a:t>ORM</a:t>
              </a:r>
              <a:endParaRPr lang="bg-BG" sz="1999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cs typeface="Consolas" pitchFamily="49" charset="0"/>
              </a:endParaRPr>
            </a:p>
            <a:p>
              <a:pPr algn="ctr"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  <a:defRPr/>
              </a:pPr>
              <a:r>
                <a:rPr lang="bg-BG" sz="1999" b="1" dirty="0">
                  <a:solidFill>
                    <a:schemeClr val="bg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rbel" pitchFamily="34" charset="0"/>
                  <a:cs typeface="Consolas" pitchFamily="49" charset="0"/>
                </a:rPr>
                <a:t>рамка</a:t>
              </a:r>
              <a:endParaRPr lang="en-US" sz="1999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cs typeface="Consolas" pitchFamily="49" charset="0"/>
              </a:endParaRPr>
            </a:p>
          </p:txBody>
        </p:sp>
        <p:pic>
          <p:nvPicPr>
            <p:cNvPr id="12" name="Picture 3">
              <a:extLst>
                <a:ext uri="{FF2B5EF4-FFF2-40B4-BE49-F238E27FC236}">
                  <a16:creationId xmlns:a16="http://schemas.microsoft.com/office/drawing/2014/main" id="{E7C3F970-DA11-F98C-12F5-77DBC4CC16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screen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331847">
              <a:off x="4880070" y="5433772"/>
              <a:ext cx="618484" cy="4603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101600" dist="12700" dir="2700000" sx="110000" sy="110000" algn="tl" rotWithShape="0">
                <a:prstClr val="black">
                  <a:alpha val="30000"/>
                </a:prstClr>
              </a:outerShdw>
            </a:effectLst>
          </p:spPr>
        </p:pic>
        <p:pic>
          <p:nvPicPr>
            <p:cNvPr id="13" name="Picture 3">
              <a:extLst>
                <a:ext uri="{FF2B5EF4-FFF2-40B4-BE49-F238E27FC236}">
                  <a16:creationId xmlns:a16="http://schemas.microsoft.com/office/drawing/2014/main" id="{DC2A6771-F1D8-67C4-1D52-ED15B34AE5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screen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8856795" flipH="1" flipV="1">
              <a:off x="4900938" y="4094838"/>
              <a:ext cx="613562" cy="3930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101600" dist="12700" dir="2700000" sx="110000" sy="110000" algn="tl" rotWithShape="0">
                <a:prstClr val="black">
                  <a:alpha val="30000"/>
                </a:prstClr>
              </a:outerShdw>
            </a:effectLst>
          </p:spPr>
        </p:pic>
        <p:pic>
          <p:nvPicPr>
            <p:cNvPr id="14" name="Picture 3">
              <a:extLst>
                <a:ext uri="{FF2B5EF4-FFF2-40B4-BE49-F238E27FC236}">
                  <a16:creationId xmlns:a16="http://schemas.microsoft.com/office/drawing/2014/main" id="{D41CFD76-0E7C-C42A-4CB2-18D3ED6E15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screen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977975" flipV="1">
              <a:off x="3353070" y="4133145"/>
              <a:ext cx="598982" cy="4407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101600" dist="12700" dir="2700000" sx="110000" sy="110000" algn="tl" rotWithShape="0">
                <a:prstClr val="black">
                  <a:alpha val="30000"/>
                </a:prstClr>
              </a:outerShdw>
            </a:effectLst>
          </p:spPr>
        </p:pic>
        <p:pic>
          <p:nvPicPr>
            <p:cNvPr id="15" name="Picture 3">
              <a:extLst>
                <a:ext uri="{FF2B5EF4-FFF2-40B4-BE49-F238E27FC236}">
                  <a16:creationId xmlns:a16="http://schemas.microsoft.com/office/drawing/2014/main" id="{C2C24D61-D3DF-4000-89C9-6F5FEBC70AA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screen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9304629" flipV="1">
              <a:off x="3262164" y="5479687"/>
              <a:ext cx="618484" cy="4298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101600" dist="12700" dir="2700000" sx="110000" sy="110000" algn="tl" rotWithShape="0">
                <a:prstClr val="black">
                  <a:alpha val="30000"/>
                </a:prstClr>
              </a:outerShdw>
            </a:effectLst>
          </p:spPr>
        </p:pic>
      </p:grpSp>
      <p:sp>
        <p:nvSpPr>
          <p:cNvPr id="16" name="AutoShape 7">
            <a:extLst>
              <a:ext uri="{FF2B5EF4-FFF2-40B4-BE49-F238E27FC236}">
                <a16:creationId xmlns:a16="http://schemas.microsoft.com/office/drawing/2014/main" id="{65A98B39-D7CD-739E-51ED-7492053C86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4318" y="3699467"/>
            <a:ext cx="1683035" cy="1121609"/>
          </a:xfrm>
          <a:prstGeom prst="wedgeRoundRectCallout">
            <a:avLst>
              <a:gd name="adj1" fmla="val 85588"/>
              <a:gd name="adj2" fmla="val 17779"/>
              <a:gd name="adj3" fmla="val 16667"/>
            </a:avLst>
          </a:prstGeom>
          <a:solidFill>
            <a:schemeClr val="tx1">
              <a:alpha val="95000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1999" b="1" noProof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Схема на релационна база данни</a:t>
            </a:r>
            <a:endParaRPr lang="en-US" sz="1999" b="1" noProof="1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17" name="AutoShape 7">
            <a:extLst>
              <a:ext uri="{FF2B5EF4-FFF2-40B4-BE49-F238E27FC236}">
                <a16:creationId xmlns:a16="http://schemas.microsoft.com/office/drawing/2014/main" id="{49CBD4D2-DBF2-8355-F616-DDAA6074C1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21820" y="5354259"/>
            <a:ext cx="1804310" cy="1010217"/>
          </a:xfrm>
          <a:prstGeom prst="wedgeRoundRectCallout">
            <a:avLst>
              <a:gd name="adj1" fmla="val -71006"/>
              <a:gd name="adj2" fmla="val -56281"/>
              <a:gd name="adj3" fmla="val 16667"/>
            </a:avLst>
          </a:prstGeom>
          <a:solidFill>
            <a:schemeClr val="tx1">
              <a:alpha val="95000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99" b="1" noProof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ORM </a:t>
            </a:r>
            <a:r>
              <a:rPr lang="bg-BG" sz="1999" b="1" noProof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обекти</a:t>
            </a:r>
            <a:endParaRPr lang="en-US" sz="1999" b="1" noProof="1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99" b="1" noProof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(C# </a:t>
            </a:r>
            <a:r>
              <a:rPr lang="bg-BG" sz="1999" b="1" noProof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класове</a:t>
            </a:r>
            <a:r>
              <a:rPr lang="en-US" sz="1999" b="1" noProof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584476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Subtitle">
            <a:extLst>
              <a:ext uri="{FF2B5EF4-FFF2-40B4-BE49-F238E27FC236}">
                <a16:creationId xmlns:a16="http://schemas.microsoft.com/office/drawing/2014/main" id="{BEB5BB41-09D4-4E9F-8C80-EE8709171CB3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dirty="0"/>
              <a:t>Подходи за работа с</a:t>
            </a:r>
            <a:r>
              <a:rPr lang="en-US" dirty="0"/>
              <a:t> ORM</a:t>
            </a:r>
            <a:endParaRPr lang="bg-BG" dirty="0"/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028D9EA3-B5E0-4F17-9467-4BE3C280DA68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 dirty="0"/>
              <a:t>Code First и</a:t>
            </a:r>
            <a:r>
              <a:rPr lang="bg-BG" dirty="0"/>
              <a:t> </a:t>
            </a:r>
            <a:r>
              <a:rPr lang="en-US" dirty="0"/>
              <a:t>Database First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AA39FCB-9E8F-CD12-3001-7DFC07E600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5414"/>
          <a:stretch/>
        </p:blipFill>
        <p:spPr>
          <a:xfrm>
            <a:off x="4367809" y="1772817"/>
            <a:ext cx="3456384" cy="1825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221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/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Code First </a:t>
            </a:r>
            <a:r>
              <a:rPr lang="bg-BG" dirty="0"/>
              <a:t>модел</a:t>
            </a:r>
            <a:r>
              <a:rPr lang="bg-BG" b="1" dirty="0">
                <a:solidFill>
                  <a:schemeClr val="bg1"/>
                </a:solidFill>
              </a:rPr>
              <a:t> </a:t>
            </a:r>
            <a:r>
              <a:rPr lang="bg-BG" dirty="0"/>
              <a:t>– първо се </a:t>
            </a:r>
            <a:r>
              <a:rPr lang="bg-BG" b="1" dirty="0">
                <a:solidFill>
                  <a:schemeClr val="bg1"/>
                </a:solidFill>
              </a:rPr>
              <a:t>създават </a:t>
            </a:r>
            <a:r>
              <a:rPr lang="en-US" b="1" dirty="0">
                <a:solidFill>
                  <a:schemeClr val="bg1"/>
                </a:solidFill>
              </a:rPr>
              <a:t>C# </a:t>
            </a:r>
            <a:r>
              <a:rPr lang="bg-BG" b="1" dirty="0">
                <a:solidFill>
                  <a:schemeClr val="bg1"/>
                </a:solidFill>
              </a:rPr>
              <a:t>класове</a:t>
            </a:r>
            <a:r>
              <a:rPr lang="bg-BG" dirty="0"/>
              <a:t>, описващи </a:t>
            </a:r>
            <a:r>
              <a:rPr lang="bg-BG" b="1" dirty="0"/>
              <a:t>модела</a:t>
            </a:r>
            <a:r>
              <a:rPr lang="bg-BG" dirty="0"/>
              <a:t> и след това </a:t>
            </a:r>
            <a:r>
              <a:rPr lang="en-US" b="1" dirty="0">
                <a:solidFill>
                  <a:schemeClr val="bg1"/>
                </a:solidFill>
              </a:rPr>
              <a:t>ORM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bg-BG" dirty="0"/>
              <a:t>създава</a:t>
            </a:r>
            <a:r>
              <a:rPr lang="bg-BG" dirty="0">
                <a:solidFill>
                  <a:schemeClr val="bg1"/>
                </a:solidFill>
              </a:rPr>
              <a:t> </a:t>
            </a:r>
            <a:r>
              <a:rPr lang="bg-BG" b="1" dirty="0">
                <a:solidFill>
                  <a:schemeClr val="bg1"/>
                </a:solidFill>
              </a:rPr>
              <a:t>базата данни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/>
          <a:lstStyle/>
          <a:p>
            <a:r>
              <a:rPr lang="en-US" dirty="0"/>
              <a:t>Code First</a:t>
            </a:r>
          </a:p>
        </p:txBody>
      </p:sp>
      <p:sp>
        <p:nvSpPr>
          <p:cNvPr id="6" name="Arrow: Right 10">
            <a:extLst>
              <a:ext uri="{FF2B5EF4-FFF2-40B4-BE49-F238E27FC236}">
                <a16:creationId xmlns:a16="http://schemas.microsoft.com/office/drawing/2014/main" id="{D50B011D-BB60-0E6C-CB0E-6A74D2B9C508}"/>
              </a:ext>
            </a:extLst>
          </p:cNvPr>
          <p:cNvSpPr/>
          <p:nvPr/>
        </p:nvSpPr>
        <p:spPr>
          <a:xfrm>
            <a:off x="5119741" y="3728735"/>
            <a:ext cx="1354573" cy="1042866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99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F7475AC-59DC-4B90-70C2-C8A49A854A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000" y="3046336"/>
            <a:ext cx="4287622" cy="2407664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2321D89-4E29-B893-0A05-62ACFE29A31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299" t="11633" r="6765" b="12770"/>
          <a:stretch/>
        </p:blipFill>
        <p:spPr>
          <a:xfrm>
            <a:off x="6744072" y="2604083"/>
            <a:ext cx="4616928" cy="377748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439972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/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Database First </a:t>
            </a:r>
            <a:r>
              <a:rPr lang="bg-BG" dirty="0"/>
              <a:t>модел</a:t>
            </a:r>
            <a:r>
              <a:rPr lang="bg-BG" b="1" dirty="0">
                <a:solidFill>
                  <a:schemeClr val="bg1"/>
                </a:solidFill>
              </a:rPr>
              <a:t> </a:t>
            </a:r>
            <a:r>
              <a:rPr lang="bg-BG" dirty="0"/>
              <a:t>– </a:t>
            </a:r>
            <a:r>
              <a:rPr lang="bg-BG" b="1" dirty="0">
                <a:solidFill>
                  <a:schemeClr val="bg1"/>
                </a:solidFill>
              </a:rPr>
              <a:t>съществуваща база данни </a:t>
            </a:r>
            <a:r>
              <a:rPr lang="bg-BG" dirty="0"/>
              <a:t>се използва за </a:t>
            </a:r>
            <a:r>
              <a:rPr lang="bg-BG" b="1" dirty="0"/>
              <a:t>генериране</a:t>
            </a:r>
            <a:r>
              <a:rPr lang="bg-BG" dirty="0"/>
              <a:t> на </a:t>
            </a:r>
            <a:r>
              <a:rPr lang="bg-BG" b="1" dirty="0">
                <a:solidFill>
                  <a:schemeClr val="bg1"/>
                </a:solidFill>
              </a:rPr>
              <a:t>обектно-ориентиран модел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/>
          <a:lstStyle/>
          <a:p>
            <a:r>
              <a:rPr lang="en-US" dirty="0"/>
              <a:t>Database First</a:t>
            </a:r>
          </a:p>
        </p:txBody>
      </p:sp>
      <p:sp>
        <p:nvSpPr>
          <p:cNvPr id="2" name="Arrow: Right 10">
            <a:extLst>
              <a:ext uri="{FF2B5EF4-FFF2-40B4-BE49-F238E27FC236}">
                <a16:creationId xmlns:a16="http://schemas.microsoft.com/office/drawing/2014/main" id="{A6803030-1931-BB7E-ACBE-007FCF4F3122}"/>
              </a:ext>
            </a:extLst>
          </p:cNvPr>
          <p:cNvSpPr/>
          <p:nvPr/>
        </p:nvSpPr>
        <p:spPr>
          <a:xfrm>
            <a:off x="5871000" y="3834000"/>
            <a:ext cx="1258423" cy="990864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99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799F8D-83E6-17D2-658A-D508EBC76F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321" t="11030" r="5199" b="13372"/>
          <a:stretch/>
        </p:blipFill>
        <p:spPr>
          <a:xfrm>
            <a:off x="645183" y="2597595"/>
            <a:ext cx="4898636" cy="393640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1245C96-8B2B-3186-034C-0BEB3FEF3A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0862" y="3294000"/>
            <a:ext cx="3686303" cy="20700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31921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theme/theme1.xml><?xml version="1.0" encoding="utf-8"?>
<a:theme xmlns:a="http://schemas.openxmlformats.org/drawingml/2006/main" name="SoftUni">
  <a:themeElements>
    <a:clrScheme name="Custom 2">
      <a:dk1>
        <a:srgbClr val="234465"/>
      </a:dk1>
      <a:lt1>
        <a:srgbClr val="BF7800"/>
      </a:lt1>
      <a:dk2>
        <a:srgbClr val="234465"/>
      </a:dk2>
      <a:lt2>
        <a:srgbClr val="FFFFFF"/>
      </a:lt2>
      <a:accent1>
        <a:srgbClr val="FFA000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BF7800"/>
      </a:hlink>
      <a:folHlink>
        <a:srgbClr val="EF9511"/>
      </a:folHlink>
    </a:clrScheme>
    <a:fontScheme name="SoftUn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24012</TotalTime>
  <Words>2517</Words>
  <Application>Microsoft Office PowerPoint</Application>
  <PresentationFormat>Widescreen</PresentationFormat>
  <Paragraphs>359</Paragraphs>
  <Slides>46</Slides>
  <Notes>28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2" baseType="lpstr">
      <vt:lpstr>Arial</vt:lpstr>
      <vt:lpstr>Calibri</vt:lpstr>
      <vt:lpstr>Consolas</vt:lpstr>
      <vt:lpstr>Corbel</vt:lpstr>
      <vt:lpstr>Wingdings</vt:lpstr>
      <vt:lpstr>SoftUni</vt:lpstr>
      <vt:lpstr>ORM технологии</vt:lpstr>
      <vt:lpstr>Съдържание</vt:lpstr>
      <vt:lpstr>Object-Relational Mapping</vt:lpstr>
      <vt:lpstr>Какво е Object-Relational Mapping (ORM)?</vt:lpstr>
      <vt:lpstr>ORM характеристики</vt:lpstr>
      <vt:lpstr>Пример за ORM</vt:lpstr>
      <vt:lpstr>Code First и Database First</vt:lpstr>
      <vt:lpstr>Code First</vt:lpstr>
      <vt:lpstr>Database First</vt:lpstr>
      <vt:lpstr>Database First и Reverse Engineering</vt:lpstr>
      <vt:lpstr>Entity Framework Core</vt:lpstr>
      <vt:lpstr>Въведение в Entity Framework Core</vt:lpstr>
      <vt:lpstr>Database First с Entity Framework Core</vt:lpstr>
      <vt:lpstr>Package Manager Console</vt:lpstr>
      <vt:lpstr>Инсталиране на EF Core пакети</vt:lpstr>
      <vt:lpstr>Scaffold на Context клас</vt:lpstr>
      <vt:lpstr>EF Core Power Tools</vt:lpstr>
      <vt:lpstr>Какво е EF Core Power Tools?</vt:lpstr>
      <vt:lpstr>Използване на EF Core Power Tools (1)</vt:lpstr>
      <vt:lpstr>Използване на EF Core Power Tools (2)</vt:lpstr>
      <vt:lpstr>Използване на EF Core Power Tools (2)</vt:lpstr>
      <vt:lpstr>Четене на данни</vt:lpstr>
      <vt:lpstr>Класът DbContext</vt:lpstr>
      <vt:lpstr>Използване на DbContext</vt:lpstr>
      <vt:lpstr>Четене на данни с LINQ заявки (1)</vt:lpstr>
      <vt:lpstr>Четене на данни с LINQ заявки (2)</vt:lpstr>
      <vt:lpstr>Конфигурация на връзка към база данни</vt:lpstr>
      <vt:lpstr>Какво е connection string?</vt:lpstr>
      <vt:lpstr>Използване на connection string (1)</vt:lpstr>
      <vt:lpstr>Използване на connection string (2)</vt:lpstr>
      <vt:lpstr>Примерно приложение</vt:lpstr>
      <vt:lpstr>Създаване на конзолно приложение</vt:lpstr>
      <vt:lpstr>Свързване на сървър</vt:lpstr>
      <vt:lpstr>Конфигурация на връзка</vt:lpstr>
      <vt:lpstr>Създаване на база данни</vt:lpstr>
      <vt:lpstr>Създаване и попълване на таблица (1)</vt:lpstr>
      <vt:lpstr>Създаване и попълване на таблица (2)</vt:lpstr>
      <vt:lpstr>Преглед на записите</vt:lpstr>
      <vt:lpstr>Инсталиране на EF Core пакети (1)</vt:lpstr>
      <vt:lpstr>Инсталиране на EF Core пакети (2)</vt:lpstr>
      <vt:lpstr>Структура на проекта</vt:lpstr>
      <vt:lpstr>Четене на данни</vt:lpstr>
      <vt:lpstr>Резултат</vt:lpstr>
      <vt:lpstr>Обобщение</vt:lpstr>
      <vt:lpstr>Въпроси?</vt:lpstr>
      <vt:lpstr>Лиценз</vt:lpstr>
    </vt:vector>
  </TitlesOfParts>
  <Manager/>
  <Company>BG-IT-Edu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Въведение в ORM технологиите</dc:title>
  <dc:subject>Модул 4: Информационни системи</dc:subject>
  <dc:creator>BG-IT-Edu</dc:creator>
  <cp:keywords>programming; training; course</cp:keywords>
  <dc:description>Open Programming and IT Courseware for IT Teachers (BG-IT-Edu): https://github.com/BG-IT-Edu
With the kind support of SoftUni: https://softuni.bg</dc:description>
  <cp:lastModifiedBy>Zaraliev</cp:lastModifiedBy>
  <cp:revision>349</cp:revision>
  <dcterms:created xsi:type="dcterms:W3CDTF">2018-05-23T13:08:44Z</dcterms:created>
  <dcterms:modified xsi:type="dcterms:W3CDTF">2024-12-23T09:23:34Z</dcterms:modified>
  <cp:category/>
</cp:coreProperties>
</file>